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9" r:id="rId4"/>
    <p:sldId id="267" r:id="rId5"/>
    <p:sldId id="278" r:id="rId6"/>
    <p:sldId id="279" r:id="rId7"/>
    <p:sldId id="260" r:id="rId8"/>
    <p:sldId id="271" r:id="rId9"/>
    <p:sldId id="272" r:id="rId10"/>
    <p:sldId id="262" r:id="rId11"/>
    <p:sldId id="338" r:id="rId12"/>
    <p:sldId id="339" r:id="rId13"/>
    <p:sldId id="280" r:id="rId14"/>
    <p:sldId id="319" r:id="rId15"/>
    <p:sldId id="320" r:id="rId16"/>
    <p:sldId id="343" r:id="rId17"/>
    <p:sldId id="321" r:id="rId18"/>
    <p:sldId id="322" r:id="rId19"/>
    <p:sldId id="323" r:id="rId20"/>
    <p:sldId id="325" r:id="rId21"/>
    <p:sldId id="324" r:id="rId22"/>
    <p:sldId id="326" r:id="rId23"/>
    <p:sldId id="327" r:id="rId24"/>
    <p:sldId id="328" r:id="rId25"/>
    <p:sldId id="329" r:id="rId26"/>
    <p:sldId id="28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282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331" r:id="rId53"/>
    <p:sldId id="332" r:id="rId54"/>
    <p:sldId id="333" r:id="rId55"/>
    <p:sldId id="334" r:id="rId56"/>
    <p:sldId id="335" r:id="rId57"/>
    <p:sldId id="336" r:id="rId58"/>
    <p:sldId id="284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42" r:id="rId70"/>
    <p:sldId id="261" r:id="rId71"/>
    <p:sldId id="341" r:id="rId72"/>
    <p:sldId id="340" r:id="rId73"/>
    <p:sldId id="273" r:id="rId74"/>
    <p:sldId id="263" r:id="rId75"/>
    <p:sldId id="274" r:id="rId76"/>
    <p:sldId id="266" r:id="rId77"/>
    <p:sldId id="275" r:id="rId78"/>
    <p:sldId id="265" r:id="rId79"/>
    <p:sldId id="345" r:id="rId80"/>
    <p:sldId id="276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D54"/>
    <a:srgbClr val="2A0002"/>
    <a:srgbClr val="9A0007"/>
    <a:srgbClr val="FF9393"/>
    <a:srgbClr val="FF8585"/>
    <a:srgbClr val="FF3737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544B6-8F36-456C-B2BA-39C03857A3DD}" v="15" dt="2022-11-14T04:16:44.134"/>
    <p1510:client id="{F3B708B8-706E-4DAF-BFA6-D30CBC45A334}" v="532" dt="2022-11-14T06:19:06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86439" autoAdjust="0"/>
  </p:normalViewPr>
  <p:slideViewPr>
    <p:cSldViewPr snapToGrid="0">
      <p:cViewPr varScale="1">
        <p:scale>
          <a:sx n="92" d="100"/>
          <a:sy n="92" d="100"/>
        </p:scale>
        <p:origin x="10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9F0C8-3B13-4BE4-AFB1-BFE2D53EEA0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77858-5DBC-4022-9ACB-B3D3FFBCC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91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2</a:t>
            </a:r>
            <a:r>
              <a:rPr lang="ko-KR" altLang="en-US" dirty="0"/>
              <a:t>조 세미 프로젝트 발표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</a:t>
            </a:r>
            <a:r>
              <a:rPr lang="en-US" altLang="ko-KR" dirty="0"/>
              <a:t>‘</a:t>
            </a:r>
            <a:r>
              <a:rPr lang="ko-KR" altLang="en-US" dirty="0" err="1"/>
              <a:t>습관만들기</a:t>
            </a:r>
            <a:r>
              <a:rPr lang="en-US" altLang="ko-KR" dirty="0"/>
              <a:t>＇</a:t>
            </a:r>
            <a:r>
              <a:rPr lang="ko-KR" altLang="en-US" dirty="0"/>
              <a:t>를 도와주는 앱 서비스인 </a:t>
            </a:r>
            <a:r>
              <a:rPr lang="ko-KR" altLang="en-US" dirty="0" err="1"/>
              <a:t>챌린저스를</a:t>
            </a:r>
            <a:r>
              <a:rPr lang="ko-KR" altLang="en-US" dirty="0"/>
              <a:t> 웹으로 </a:t>
            </a:r>
            <a:r>
              <a:rPr lang="ko-KR" altLang="en-US" dirty="0" err="1"/>
              <a:t>재구현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931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페이지 기능 설명 순서입니다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32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회원가입 페이지를 보여드리겠습니다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자바스크립트와 </a:t>
            </a:r>
            <a:r>
              <a:rPr lang="en-US" altLang="ko-KR" dirty="0"/>
              <a:t>AJAX</a:t>
            </a:r>
            <a:r>
              <a:rPr lang="ko-KR" altLang="en-US" dirty="0"/>
              <a:t>를 이용하여 각 입력창에서 포커스가 사라질 때 필수 </a:t>
            </a:r>
            <a:r>
              <a:rPr lang="ko-KR" altLang="en-US" dirty="0" err="1"/>
              <a:t>입력값과</a:t>
            </a:r>
            <a:r>
              <a:rPr lang="ko-KR" altLang="en-US" dirty="0"/>
              <a:t> 유효성 검사를 하도록 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74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추후에 아이디와 비밀번호를 찾기 위해 필요한 이메일은 인증번호를 보내고 확인 받아야 하도록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이메일 입력 시 회원 테이블에 이미 존재하는 이메일이라면 입력할 수 없도록 메시지를 띄웠습니다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모든 정보를 입력하고 </a:t>
            </a:r>
            <a:r>
              <a:rPr lang="en-US" altLang="ko-KR" dirty="0"/>
              <a:t>‘</a:t>
            </a:r>
            <a:r>
              <a:rPr lang="ko-KR" altLang="en-US" dirty="0"/>
              <a:t>가입하기</a:t>
            </a:r>
            <a:r>
              <a:rPr lang="en-US" altLang="ko-KR" dirty="0"/>
              <a:t>’ </a:t>
            </a:r>
            <a:r>
              <a:rPr lang="ko-KR" altLang="en-US" dirty="0"/>
              <a:t>버튼을 클릭했을 때</a:t>
            </a:r>
            <a:r>
              <a:rPr lang="en-US" altLang="ko-KR" dirty="0"/>
              <a:t>, </a:t>
            </a:r>
            <a:r>
              <a:rPr lang="ko-KR" altLang="en-US" dirty="0"/>
              <a:t>모든 필수 </a:t>
            </a:r>
            <a:r>
              <a:rPr lang="ko-KR" altLang="en-US" dirty="0" err="1"/>
              <a:t>입력값에</a:t>
            </a:r>
            <a:r>
              <a:rPr lang="ko-KR" altLang="en-US" dirty="0"/>
              <a:t> 대한 유효성이 빠짐없이 체크되면 가입이 완료되고</a:t>
            </a:r>
            <a:r>
              <a:rPr lang="en-US" altLang="ko-KR" dirty="0"/>
              <a:t>,</a:t>
            </a:r>
            <a:r>
              <a:rPr lang="ko-KR" altLang="en-US" dirty="0"/>
              <a:t> 로그인 창으로 이동할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조건을 만족하지 못하면 다시 확인하라는 </a:t>
            </a:r>
            <a:r>
              <a:rPr lang="ko-KR" altLang="en-US" dirty="0" err="1"/>
              <a:t>알림창과</a:t>
            </a:r>
            <a:r>
              <a:rPr lang="ko-KR" altLang="en-US" dirty="0"/>
              <a:t> 함께 페이지가 넘어가지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394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화면에서 로그인을 클릭하면 로그인 페이지로 이동합니다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페이지에서는 로그인과 함께 비밀번호와 아이디를 찾을 수 있는 페이지와 회원가입 페이지를 연결해 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SNS </a:t>
            </a:r>
            <a:r>
              <a:rPr lang="ko-KR" altLang="en-US" dirty="0"/>
              <a:t>계정과 연동하여 로그인 할 수 있는 버튼을 위치해 두었습니다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시 비밀번호가 틀릴 경우 경고창이 뜨도록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44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로그인을 하고 나면 페이지의 상단에 이렇게 이름과 함께 답변 알림 아이콘이 뜨도록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36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 계정 연동 로그인은 </a:t>
            </a:r>
            <a:r>
              <a:rPr lang="en-US" altLang="ko-KR" dirty="0"/>
              <a:t>REST </a:t>
            </a:r>
            <a:r>
              <a:rPr lang="ko-KR" altLang="en-US" dirty="0"/>
              <a:t>기반의 카카오 로그인 </a:t>
            </a:r>
            <a:r>
              <a:rPr lang="en-US" altLang="ko-KR" dirty="0"/>
              <a:t>API</a:t>
            </a:r>
            <a:r>
              <a:rPr lang="ko-KR" altLang="en-US" dirty="0"/>
              <a:t>를 사용하여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카카오 로그인 과정은 카카오 측으로 토큰을 요청하고 받아와서 사용자의 정보까지 요청하는 순서로 이루어집니다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정해진 </a:t>
            </a:r>
            <a:r>
              <a:rPr lang="en-US" altLang="ko-KR" dirty="0"/>
              <a:t>URI</a:t>
            </a:r>
            <a:r>
              <a:rPr lang="ko-KR" altLang="en-US" dirty="0"/>
              <a:t>를 통해 </a:t>
            </a:r>
            <a:r>
              <a:rPr lang="en-US" altLang="ko-KR" dirty="0"/>
              <a:t>JSON </a:t>
            </a:r>
            <a:r>
              <a:rPr lang="ko-KR" altLang="en-US" dirty="0"/>
              <a:t>형식의 사용자 정보를 요청할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사용자가 입력한 이메일과 카카오 측에서 받아온 이메일 주소를 비교하여 해당 이메일이 기존 회원 </a:t>
            </a:r>
            <a:r>
              <a:rPr lang="en-US" altLang="ko-KR" dirty="0"/>
              <a:t>DB</a:t>
            </a:r>
            <a:r>
              <a:rPr lang="ko-KR" altLang="en-US" dirty="0"/>
              <a:t>에 이미 있다면</a:t>
            </a:r>
            <a:r>
              <a:rPr lang="en-US" altLang="ko-KR" dirty="0"/>
              <a:t> </a:t>
            </a:r>
            <a:r>
              <a:rPr lang="ko-KR" altLang="en-US" dirty="0"/>
              <a:t>카카오 계정과 연동시켜주고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없다면 카카오 측에서 다른 정보들을 받아와서 자동으로 회원가입이 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85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 찾기는 이름과 이메일을 입력한 후 </a:t>
            </a:r>
            <a:r>
              <a:rPr lang="en-US" altLang="ko-KR" dirty="0"/>
              <a:t>‘</a:t>
            </a:r>
            <a:r>
              <a:rPr lang="ko-KR" altLang="en-US" dirty="0"/>
              <a:t>아이디 찾기</a:t>
            </a:r>
            <a:r>
              <a:rPr lang="en-US" altLang="ko-KR" dirty="0"/>
              <a:t>‘ </a:t>
            </a:r>
            <a:r>
              <a:rPr lang="ko-KR" altLang="en-US" dirty="0"/>
              <a:t>버튼을 누르면 </a:t>
            </a:r>
            <a:r>
              <a:rPr lang="en-US" altLang="ko-KR" dirty="0"/>
              <a:t>AJAX</a:t>
            </a:r>
            <a:r>
              <a:rPr lang="ko-KR" altLang="en-US" dirty="0"/>
              <a:t>로 두 값을 전송하여 회원 테이블에 부합하는 </a:t>
            </a:r>
            <a:r>
              <a:rPr lang="en-US" altLang="ko-KR" dirty="0"/>
              <a:t>id</a:t>
            </a:r>
            <a:r>
              <a:rPr lang="ko-KR" altLang="en-US" dirty="0"/>
              <a:t>가 있을 때 </a:t>
            </a:r>
            <a:r>
              <a:rPr lang="ko-KR" altLang="en-US" dirty="0" err="1"/>
              <a:t>알림창으로</a:t>
            </a:r>
            <a:r>
              <a:rPr lang="ko-KR" altLang="en-US" dirty="0"/>
              <a:t> 아이디를 보여줍니다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577858-5DBC-4022-9ACB-B3D3FFBCCE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13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비밀번호 찾기 과정은 아이디 입력</a:t>
            </a:r>
            <a:r>
              <a:rPr lang="en-US" altLang="ko-KR" dirty="0"/>
              <a:t>, </a:t>
            </a:r>
            <a:r>
              <a:rPr lang="ko-KR" altLang="en-US" dirty="0"/>
              <a:t>본인확인</a:t>
            </a:r>
            <a:r>
              <a:rPr lang="en-US" altLang="ko-KR" dirty="0"/>
              <a:t>, </a:t>
            </a:r>
            <a:r>
              <a:rPr lang="ko-KR" altLang="en-US" dirty="0"/>
              <a:t>비밀번호 재설정의 순서로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아이디를 입력하지 않거나 존재하지 않는 아이디를 입력하면 경고창이 뜨고 존재하는 아이디를 입력하면 다음 단계로 넘어갑니다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 본인 확인을 하게 됩니다</a:t>
            </a:r>
            <a:r>
              <a:rPr lang="en-US" altLang="ko-KR" dirty="0"/>
              <a:t>. </a:t>
            </a:r>
            <a:r>
              <a:rPr lang="ko-KR" altLang="en-US" dirty="0"/>
              <a:t>회원가입 시 입력한 이메일을 입력 받아서 회원 </a:t>
            </a:r>
            <a:r>
              <a:rPr lang="en-US" altLang="ko-KR" dirty="0"/>
              <a:t>DB</a:t>
            </a:r>
            <a:r>
              <a:rPr lang="ko-KR" altLang="en-US" dirty="0"/>
              <a:t>의 정보와 일치하면 해당 주소로 인증번호를 발송합니다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입력받은</a:t>
            </a:r>
            <a:r>
              <a:rPr lang="ko-KR" altLang="en-US" dirty="0"/>
              <a:t> 아이디와 이메일 일치 여부 확인 과정은 </a:t>
            </a:r>
            <a:r>
              <a:rPr lang="en-US" altLang="ko-KR" dirty="0"/>
              <a:t>AJAX</a:t>
            </a:r>
            <a:r>
              <a:rPr lang="ko-KR" altLang="en-US" dirty="0"/>
              <a:t>를 통해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인증 번호 일치 여부 역시 </a:t>
            </a:r>
            <a:r>
              <a:rPr lang="en-US" altLang="ko-KR" dirty="0"/>
              <a:t>AJAX</a:t>
            </a:r>
            <a:r>
              <a:rPr lang="ko-KR" altLang="en-US" dirty="0"/>
              <a:t>를 통해 구현했습니다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48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메일로 받은 인증 번호를 확인 란에 입력 후 인증번호가 일치하는 지 검증 후에는 </a:t>
            </a:r>
            <a:r>
              <a:rPr lang="en-US" altLang="ko-KR" dirty="0"/>
              <a:t>‘</a:t>
            </a:r>
            <a:r>
              <a:rPr lang="ko-KR" altLang="en-US" dirty="0"/>
              <a:t>다음</a:t>
            </a:r>
            <a:r>
              <a:rPr lang="en-US" altLang="ko-KR" dirty="0"/>
              <a:t>‘ </a:t>
            </a:r>
            <a:r>
              <a:rPr lang="ko-KR" altLang="en-US" dirty="0"/>
              <a:t>버튼이 활성화되어 다음 단계로 넘어갈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82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비밀번호 찾기 마지막 단계에서 비밀번호를 재설정 할 수 있도록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비밀번호 입력 시 </a:t>
            </a:r>
            <a:r>
              <a:rPr lang="ko-KR" altLang="en-US" dirty="0" err="1"/>
              <a:t>필수값</a:t>
            </a:r>
            <a:r>
              <a:rPr lang="ko-KR" altLang="en-US" dirty="0"/>
              <a:t> 입력 유무와 유효성 검사</a:t>
            </a:r>
            <a:r>
              <a:rPr lang="en-US" altLang="ko-KR" dirty="0"/>
              <a:t>, </a:t>
            </a:r>
            <a:r>
              <a:rPr lang="ko-KR" altLang="en-US" dirty="0"/>
              <a:t>그리고 일치 여부를 실시간으로 할 수 있도록 자바스크립트를 이용하여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입력이 정상적으로 이루어지면 버튼이 활성화되며 비밀번호 재설정이 실행됩니다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이렇습니다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548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 페이지는 이렇게 네 개의 카테고리가 있습니다</a:t>
            </a:r>
            <a:r>
              <a:rPr lang="en-US" altLang="ko-KR" dirty="0"/>
              <a:t>. </a:t>
            </a:r>
            <a:r>
              <a:rPr lang="ko-KR" altLang="en-US" dirty="0"/>
              <a:t>먼저 회원 정보 조회 </a:t>
            </a:r>
            <a:r>
              <a:rPr lang="en-US" altLang="ko-KR" dirty="0"/>
              <a:t>/ </a:t>
            </a:r>
            <a:r>
              <a:rPr lang="ko-KR" altLang="en-US" dirty="0"/>
              <a:t>수정 페이지를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34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정보 조회 </a:t>
            </a:r>
            <a:r>
              <a:rPr lang="en-US" altLang="ko-KR" dirty="0"/>
              <a:t>/ </a:t>
            </a:r>
            <a:r>
              <a:rPr lang="ko-KR" altLang="en-US" dirty="0"/>
              <a:t>수정 페이지에서는 회원 가입 시 입력한 내용이 자동으로 입력되어 있으며</a:t>
            </a:r>
            <a:r>
              <a:rPr lang="en-US" altLang="ko-KR" dirty="0"/>
              <a:t>, </a:t>
            </a:r>
            <a:r>
              <a:rPr lang="ko-KR" altLang="en-US" dirty="0"/>
              <a:t>이 페이지에서 회원 정보 수정도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95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나의 </a:t>
            </a:r>
            <a:r>
              <a:rPr lang="ko-KR" altLang="en-US" dirty="0" err="1"/>
              <a:t>챌린지</a:t>
            </a:r>
            <a:r>
              <a:rPr lang="ko-KR" altLang="en-US" dirty="0"/>
              <a:t> 현황은 참가중인 </a:t>
            </a:r>
            <a:r>
              <a:rPr lang="ko-KR" altLang="en-US" dirty="0" err="1"/>
              <a:t>챌린지</a:t>
            </a:r>
            <a:r>
              <a:rPr lang="en-US" altLang="ko-KR" dirty="0"/>
              <a:t>, </a:t>
            </a:r>
            <a:r>
              <a:rPr lang="ko-KR" altLang="en-US" dirty="0"/>
              <a:t>완료된 </a:t>
            </a:r>
            <a:r>
              <a:rPr lang="ko-KR" altLang="en-US" dirty="0" err="1"/>
              <a:t>챌린지</a:t>
            </a:r>
            <a:r>
              <a:rPr lang="en-US" altLang="ko-KR" dirty="0"/>
              <a:t>, </a:t>
            </a:r>
            <a:r>
              <a:rPr lang="ko-KR" altLang="en-US" dirty="0"/>
              <a:t>내가 개설한 </a:t>
            </a:r>
            <a:r>
              <a:rPr lang="ko-KR" altLang="en-US" dirty="0" err="1"/>
              <a:t>챌린지</a:t>
            </a:r>
            <a:r>
              <a:rPr lang="ko-KR" altLang="en-US" dirty="0"/>
              <a:t> 세 카테고리로 나뉘어 있습니다</a:t>
            </a:r>
            <a:r>
              <a:rPr lang="en-US" altLang="ko-KR" dirty="0"/>
              <a:t>. </a:t>
            </a:r>
            <a:r>
              <a:rPr lang="ko-KR" altLang="en-US" dirty="0"/>
              <a:t>시간 관계 상 이 중에 참가중인 </a:t>
            </a:r>
            <a:r>
              <a:rPr lang="ko-KR" altLang="en-US" dirty="0" err="1"/>
              <a:t>챌린지</a:t>
            </a:r>
            <a:r>
              <a:rPr lang="ko-KR" altLang="en-US" dirty="0"/>
              <a:t> 목록만 보여드리겠습니다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28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나의 </a:t>
            </a:r>
            <a:r>
              <a:rPr lang="ko-KR" altLang="en-US" dirty="0" err="1"/>
              <a:t>챌린지</a:t>
            </a:r>
            <a:r>
              <a:rPr lang="ko-KR" altLang="en-US" dirty="0"/>
              <a:t> 페이지에서는 상단에 </a:t>
            </a:r>
            <a:r>
              <a:rPr lang="en-US" altLang="ko-KR" dirty="0"/>
              <a:t>‘</a:t>
            </a:r>
            <a:r>
              <a:rPr lang="ko-KR" altLang="en-US" dirty="0"/>
              <a:t>현재 참여중인 </a:t>
            </a:r>
            <a:r>
              <a:rPr lang="ko-KR" altLang="en-US" dirty="0" err="1"/>
              <a:t>챌린지</a:t>
            </a:r>
            <a:r>
              <a:rPr lang="ko-KR" altLang="en-US" dirty="0"/>
              <a:t> 수</a:t>
            </a:r>
            <a:r>
              <a:rPr lang="en-US" altLang="ko-KR" dirty="0"/>
              <a:t>‘ </a:t>
            </a:r>
            <a:r>
              <a:rPr lang="ko-KR" altLang="en-US" dirty="0"/>
              <a:t>와 완료된 </a:t>
            </a:r>
            <a:r>
              <a:rPr lang="ko-KR" altLang="en-US" dirty="0" err="1"/>
              <a:t>챌린지까지</a:t>
            </a:r>
            <a:r>
              <a:rPr lang="ko-KR" altLang="en-US" dirty="0"/>
              <a:t> 포함하는 전체 </a:t>
            </a:r>
            <a:r>
              <a:rPr lang="ko-KR" altLang="en-US" dirty="0" err="1"/>
              <a:t>챌린지</a:t>
            </a:r>
            <a:r>
              <a:rPr lang="ko-KR" altLang="en-US" dirty="0"/>
              <a:t> 수</a:t>
            </a:r>
            <a:r>
              <a:rPr lang="en-US" altLang="ko-KR" dirty="0"/>
              <a:t>, </a:t>
            </a:r>
            <a:r>
              <a:rPr lang="ko-KR" altLang="en-US" dirty="0"/>
              <a:t>그리고 평균 </a:t>
            </a:r>
            <a:r>
              <a:rPr lang="ko-KR" altLang="en-US" dirty="0" err="1"/>
              <a:t>달성률과</a:t>
            </a:r>
            <a:r>
              <a:rPr lang="ko-KR" altLang="en-US" dirty="0"/>
              <a:t> 누적 경험치를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조건에 맞는 </a:t>
            </a:r>
            <a:r>
              <a:rPr lang="ko-KR" altLang="en-US" dirty="0" err="1"/>
              <a:t>챌린지</a:t>
            </a:r>
            <a:r>
              <a:rPr lang="ko-KR" altLang="en-US" dirty="0"/>
              <a:t> 리스트가 보여지며 각 </a:t>
            </a:r>
            <a:r>
              <a:rPr lang="ko-KR" altLang="en-US" dirty="0" err="1"/>
              <a:t>챌린지를</a:t>
            </a:r>
            <a:r>
              <a:rPr lang="ko-KR" altLang="en-US" dirty="0"/>
              <a:t> 클릭 시 상세 페이지로 이동합니다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84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마이페이지의 예치금 전체 내역을 보여주는 페이지입니다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회원의 예치금 변동 내역을 머니 로그 테이블을 생성해 기록했습니다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77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마이페이지의 나의 레벨 페이지입니다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챌린저스는</a:t>
            </a:r>
            <a:r>
              <a:rPr lang="ko-KR" altLang="en-US" dirty="0"/>
              <a:t> 유저의 동기 부여를 위해 </a:t>
            </a:r>
            <a:r>
              <a:rPr lang="ko-KR" altLang="en-US" dirty="0" err="1"/>
              <a:t>챌린지</a:t>
            </a:r>
            <a:r>
              <a:rPr lang="ko-KR" altLang="en-US" dirty="0"/>
              <a:t> 완수 시 경험치를 주고</a:t>
            </a:r>
            <a:r>
              <a:rPr lang="en-US" altLang="ko-KR" dirty="0"/>
              <a:t>, </a:t>
            </a:r>
            <a:r>
              <a:rPr lang="ko-KR" altLang="en-US" dirty="0"/>
              <a:t>누적된 경험치 별로 레벨을 나누어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팀도 이 기능을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프로그레스</a:t>
            </a:r>
            <a:r>
              <a:rPr lang="ko-KR" altLang="en-US" dirty="0"/>
              <a:t> 바와 아이콘으로 현재 레벨 상태를 표시하고</a:t>
            </a:r>
            <a:r>
              <a:rPr lang="en-US" altLang="ko-KR" dirty="0"/>
              <a:t>, </a:t>
            </a:r>
            <a:r>
              <a:rPr lang="ko-KR" altLang="en-US" dirty="0" err="1"/>
              <a:t>레벨업</a:t>
            </a:r>
            <a:r>
              <a:rPr lang="ko-KR" altLang="en-US" dirty="0"/>
              <a:t> 조건 버튼을 누르면 </a:t>
            </a:r>
            <a:r>
              <a:rPr lang="ko-KR" altLang="en-US" dirty="0" err="1"/>
              <a:t>모달창을</a:t>
            </a:r>
            <a:r>
              <a:rPr lang="ko-KR" altLang="en-US" dirty="0"/>
              <a:t> 띄워 </a:t>
            </a:r>
            <a:r>
              <a:rPr lang="ko-KR" altLang="en-US" dirty="0" err="1"/>
              <a:t>레벨업</a:t>
            </a:r>
            <a:r>
              <a:rPr lang="ko-KR" altLang="en-US" dirty="0"/>
              <a:t> 조건을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경험치와 다음 레벨업까지 필요한 경험치도 표시해 두었습니다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로그인 및 마이페이지에 대한 설명은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</a:t>
            </a:r>
            <a:r>
              <a:rPr lang="ko-KR" altLang="en-US" dirty="0" err="1"/>
              <a:t>챌린지</a:t>
            </a:r>
            <a:r>
              <a:rPr lang="ko-KR" altLang="en-US" dirty="0"/>
              <a:t> 개설 </a:t>
            </a:r>
            <a:r>
              <a:rPr lang="en-US" altLang="ko-KR" dirty="0"/>
              <a:t>/ </a:t>
            </a:r>
            <a:r>
              <a:rPr lang="ko-KR" altLang="en-US" dirty="0"/>
              <a:t>참가 기능에 대해 설명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74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Calibri"/>
                <a:ea typeface="맑은 고딕"/>
                <a:cs typeface="Calibri"/>
              </a:rPr>
              <a:t>로그인 후 첫 페이지에서 '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챌린지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개설' 버튼을 눌러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챌린지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개설을 시작합니다.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56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개설 첫 페이지로 가면 일종의 서명 페이지가 나오는데, 3가지 라디오 버튼을 모두 체크해야만 맨 아래 버튼이 활성화되어 다음 페이지로 넘어갈 수 있습니다.</a:t>
            </a:r>
          </a:p>
          <a:p>
            <a:r>
              <a:rPr lang="ko-KR" altLang="ko-KR" dirty="0">
                <a:ea typeface="맑은 고딕"/>
              </a:rPr>
              <a:t>그리고 다음 </a:t>
            </a:r>
            <a:r>
              <a:rPr lang="ko-KR" altLang="en-US" dirty="0">
                <a:ea typeface="맑은 고딕"/>
              </a:rPr>
              <a:t>페이지로 넘어갈 때</a:t>
            </a:r>
            <a:r>
              <a:rPr lang="ko-KR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challenge_list라는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테이블에</a:t>
            </a:r>
            <a:r>
              <a:rPr lang="ko-KR" altLang="ko-KR" dirty="0">
                <a:ea typeface="맑은 고딕"/>
              </a:rPr>
              <a:t> 새로운 </a:t>
            </a:r>
            <a:r>
              <a:rPr lang="ko-KR" altLang="en-US" dirty="0">
                <a:ea typeface="맑은 고딕"/>
              </a:rPr>
              <a:t>열을 추가합니다. 그 열에는 새로 생성된 </a:t>
            </a:r>
            <a:r>
              <a:rPr lang="ko-KR" altLang="en-US" dirty="0" err="1">
                <a:ea typeface="맑은 고딕"/>
              </a:rPr>
              <a:t>챌린지</a:t>
            </a:r>
            <a:r>
              <a:rPr lang="ko-KR" altLang="en-US" dirty="0">
                <a:ea typeface="맑은 고딕"/>
              </a:rPr>
              <a:t> 고유 번호, </a:t>
            </a:r>
            <a:r>
              <a:rPr lang="ko-KR" altLang="en-US" dirty="0" err="1">
                <a:ea typeface="맑은 고딕"/>
              </a:rPr>
              <a:t>세션값에서</a:t>
            </a:r>
            <a:r>
              <a:rPr lang="ko-KR" altLang="en-US" dirty="0">
                <a:ea typeface="맑은 고딕"/>
              </a:rPr>
              <a:t> 받아오는 회원 번호가 들어가며 </a:t>
            </a:r>
            <a:r>
              <a:rPr lang="ko-KR" altLang="ko-KR" dirty="0" err="1">
                <a:ea typeface="맑은 고딕"/>
              </a:rPr>
              <a:t>챌린지</a:t>
            </a:r>
            <a:r>
              <a:rPr lang="ko-KR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상태는</a:t>
            </a:r>
            <a:r>
              <a:rPr lang="ko-KR" altLang="ko-KR" dirty="0">
                <a:ea typeface="맑은 고딕"/>
              </a:rPr>
              <a:t> '</a:t>
            </a:r>
            <a:r>
              <a:rPr lang="ko-KR" altLang="ko-KR" dirty="0" err="1">
                <a:ea typeface="맑은 고딕"/>
              </a:rPr>
              <a:t>임시'로</a:t>
            </a:r>
            <a:r>
              <a:rPr lang="ko-KR" altLang="en-US" dirty="0">
                <a:ea typeface="맑은 고딕"/>
              </a:rPr>
              <a:t> 저장됩니다</a:t>
            </a:r>
            <a:r>
              <a:rPr lang="ko-KR" altLang="ko-KR" dirty="0">
                <a:ea typeface="맑은 고딕"/>
              </a:rPr>
              <a:t>. </a:t>
            </a:r>
            <a:r>
              <a:rPr lang="ko-KR" altLang="en-US" dirty="0" err="1">
                <a:ea typeface="맑은 고딕"/>
              </a:rPr>
              <a:t>챌린지</a:t>
            </a:r>
            <a:r>
              <a:rPr lang="ko-KR" altLang="en-US" dirty="0">
                <a:ea typeface="맑은 고딕"/>
              </a:rPr>
              <a:t> 상태에 관해서는 진행하면서 계속 설명해드리겠습니다</a:t>
            </a:r>
            <a:r>
              <a:rPr lang="en-US" altLang="ko-KR" dirty="0">
                <a:ea typeface="맑은 고딕"/>
              </a:rPr>
              <a:t>.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7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두번째 페이지부터 본격적인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챌린지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개설이 시작됩니다. 누구나 참여할 수 있는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공개챌린지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, 비밀번호를 설정해 원하는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사람들끼리만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 할 수 있는 비공개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챌린지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, 이렇게 둘 중 하나를 선택해야 다음으로 넘어갑니다.</a:t>
            </a:r>
            <a:endParaRPr lang="ko-KR" altLang="ko-KR" dirty="0"/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이 페이지에서 다음 페이지로 넘어갈 때는 기존에 추가된 바로 그 열에 공개 여부를 업데이트합니다. 공개여부 컬럼에는 3가지 값이 들어갑니다.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공개챌린지는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open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비공개챌린지는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private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, 관리자가 개설하는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공식챌린지는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admin이라는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데이터가 담겨집니다. 그럼 저는 비공개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챌린지로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 개설을 시작하겠습니다.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3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Calibri"/>
                <a:ea typeface="맑은 고딕"/>
                <a:cs typeface="Calibri"/>
              </a:rPr>
              <a:t>세번째 페이지에는 입력할 정보가 많은데요, 일단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챌린지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제목을 정합니다. 이 제목 부분의 최소 글자수와 아래 있는 인증 방법 부분의 최소 글자수를 모두 충족시켜야만 다음 버튼이 활성화됩니다.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6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</a:t>
            </a:r>
            <a:r>
              <a:rPr lang="ko-KR" altLang="en-US" dirty="0" err="1"/>
              <a:t>재구현한</a:t>
            </a:r>
            <a:r>
              <a:rPr lang="ko-KR" altLang="en-US" dirty="0"/>
              <a:t> </a:t>
            </a:r>
            <a:r>
              <a:rPr lang="ko-KR" altLang="en-US" dirty="0" err="1"/>
              <a:t>챌린저스가</a:t>
            </a:r>
            <a:r>
              <a:rPr lang="ko-KR" altLang="en-US" dirty="0"/>
              <a:t> 어떤 서비스인 지에 대해 이용 순서에 따라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931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제목을 정하면 아래에 인증 빈도와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챌린지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기간, 시작일을 정할 수 있는 버튼이 나옵니다.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모두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챌린지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개설에 필수적인 요소이며 기본으로 가장 앞에 있는 값이 선택되어 보여집니다.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시작일 버튼은 오늘 날짜부터 7일 후까지 </a:t>
            </a:r>
            <a:r>
              <a:rPr lang="ko-KR" altLang="ko-KR" dirty="0">
                <a:ea typeface="맑은 고딕"/>
              </a:rPr>
              <a:t>계산식을 통해 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동적으로 만들어집니다. 이 시작일에 위의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챌린지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기간을 더하면 마감일이 정해지게 됩니다.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54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Calibri"/>
                <a:ea typeface="맑은 고딕"/>
                <a:cs typeface="Calibri"/>
              </a:rPr>
              <a:t>그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다음에는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default로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설정해놓은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이미지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부분을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클릭하여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성공</a:t>
            </a:r>
            <a:r>
              <a:rPr lang="en-US" altLang="ko-KR" dirty="0">
                <a:latin typeface="Calibri"/>
                <a:ea typeface="Calibri"/>
                <a:cs typeface="Calibri"/>
              </a:rPr>
              <a:t>,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실패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사진을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올립니다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참가자는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이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사진을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참고해서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인증샷을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올리게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됩니다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241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Calibri"/>
                <a:cs typeface="Calibri"/>
              </a:rPr>
              <a:t>그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다음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정해진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시간에만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수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있도록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가능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시간을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설정하고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소개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글을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쓴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다음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마지막으로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소개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사진까지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올리고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다음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페이지로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넘어갑니다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altLang="ko-KR" dirty="0" err="1">
                <a:latin typeface="Calibri"/>
                <a:ea typeface="Calibri"/>
                <a:cs typeface="Calibri"/>
              </a:rPr>
              <a:t>다음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페이지로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이동할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때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여기서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입력한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모든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값이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또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기존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열에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업데이트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됩니다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400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atin typeface="Calibri"/>
                <a:ea typeface="Calibri"/>
                <a:cs typeface="Calibri"/>
              </a:rPr>
              <a:t>네번째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페이지에서는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먼저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설정합니다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참여하려면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반드시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걸어야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하기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때문입니다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예를들어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만원을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걸어서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100%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성공하면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만원을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돌려받고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70%는 7천원, 50%는 5천원을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받는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식입니다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고정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예치금'으로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하면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참가자가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고정된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예치금액으로만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참여할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수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고정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</a:t>
            </a:r>
            <a:r>
              <a:rPr lang="en-US" altLang="ko-KR" dirty="0">
                <a:latin typeface="Calibri"/>
                <a:ea typeface="Calibri"/>
                <a:cs typeface="Calibri"/>
              </a:rPr>
              <a:t>'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라디오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버튼을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해제하면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최소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금액과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최대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금액을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정할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수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있어서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참가자는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그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범위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안에서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자유롭게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설정해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참여할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수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또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만원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단위가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아니거나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최소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,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최대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금액을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벗어난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금액을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적으면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value값이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자동으로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바뀌게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했습니다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16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Calibri"/>
                <a:ea typeface="Calibri"/>
                <a:cs typeface="Calibri"/>
              </a:rPr>
              <a:t>그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다음은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비공개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참여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코드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, 즉 이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비밀번호를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설정하는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부분입니다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이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부분은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처음에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비공개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챌린지'로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설정해서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생기는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창입니다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공개'챌린지와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공식'챌린지를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개설할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때는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이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부분이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나오지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않습니다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이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페이지에서는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이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부분만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필수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항목이기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때문에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한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글자라도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입력하면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다음'버튼이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활성화됩니다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85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atin typeface="Calibri"/>
                <a:ea typeface="Calibri"/>
                <a:cs typeface="Calibri"/>
              </a:rPr>
              <a:t>마지막으로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모집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제한을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원하면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설정하고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다음으로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넘어갑니다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37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Calibri"/>
                <a:cs typeface="Calibri"/>
              </a:rPr>
              <a:t>다섯번째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페이지에서는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우선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카테고리를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정합니다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이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카테고리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버튼은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/>
              <a:t>challenge_category</a:t>
            </a:r>
            <a:r>
              <a:rPr lang="en-US" altLang="ko-KR" dirty="0"/>
              <a:t> </a:t>
            </a:r>
            <a:r>
              <a:rPr lang="ko-KR" altLang="en-US" dirty="0">
                <a:ea typeface="맑은 고딕"/>
              </a:rPr>
              <a:t>테이블의 </a:t>
            </a:r>
            <a:r>
              <a:rPr lang="ko-KR" altLang="ko-KR" dirty="0" err="1">
                <a:ea typeface="맑은 고딕"/>
              </a:rPr>
              <a:t>category_name컬럼의</a:t>
            </a:r>
            <a:r>
              <a:rPr lang="ko-KR" altLang="ko-KR" dirty="0">
                <a:ea typeface="맑은 고딕"/>
              </a:rPr>
              <a:t> 모든 값을 가져와</a:t>
            </a:r>
            <a:r>
              <a:rPr lang="ko-KR" altLang="en-US" dirty="0">
                <a:ea typeface="맑은 고딕"/>
              </a:rPr>
              <a:t> 동적으로 만들어집니다.</a:t>
            </a: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또 카테고리마다 </a:t>
            </a:r>
            <a:r>
              <a:rPr lang="ko-KR" altLang="en-US" dirty="0" err="1">
                <a:latin typeface="맑은 고딕"/>
                <a:ea typeface="맑은 고딕"/>
                <a:cs typeface="Calibri"/>
              </a:rPr>
              <a:t>default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대표사진이 있어서 </a:t>
            </a:r>
            <a:r>
              <a:rPr lang="ko-KR" altLang="en-US" dirty="0">
                <a:ea typeface="맑은 고딕"/>
              </a:rPr>
              <a:t>각 버튼을 누를 때마다 다른 대표사진이 보여집니다. 대표 사진 부분을 클릭해서 원하는 다른 사진을 등록할 수도 있습니다. 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81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마지막으로 검색 키워드를 3개까지 정할 수 있고 이 키워드를 기반으로 검색이 되게 합니다.</a:t>
            </a:r>
          </a:p>
          <a:p>
            <a:r>
              <a:rPr lang="ko-KR" altLang="en-US" dirty="0">
                <a:ea typeface="맑은 고딕"/>
              </a:rPr>
              <a:t>그럼 이제 </a:t>
            </a:r>
            <a:r>
              <a:rPr lang="ko-KR" altLang="en-US" dirty="0" err="1">
                <a:ea typeface="맑은 고딕"/>
              </a:rPr>
              <a:t>챌린지</a:t>
            </a:r>
            <a:r>
              <a:rPr lang="ko-KR" altLang="en-US" dirty="0">
                <a:ea typeface="맑은 고딕"/>
              </a:rPr>
              <a:t> 개설을 위한 모든 정보를 입력했으니 '</a:t>
            </a:r>
            <a:r>
              <a:rPr lang="ko-KR" altLang="en-US" dirty="0" err="1">
                <a:ea typeface="맑은 고딕"/>
              </a:rPr>
              <a:t>챌린지</a:t>
            </a:r>
            <a:r>
              <a:rPr lang="ko-KR" altLang="en-US" dirty="0">
                <a:ea typeface="맑은 고딕"/>
              </a:rPr>
              <a:t> 개설하기' 버튼을 눌러보겠습니다.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17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ea typeface="Calibri"/>
                <a:cs typeface="Calibri"/>
              </a:rPr>
              <a:t>이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페이지는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참가자에게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보여지게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될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상세페이지를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미리볼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수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곳입니다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altLang="ko-KR" dirty="0">
                <a:latin typeface="Calibri"/>
                <a:ea typeface="Calibri"/>
                <a:cs typeface="Calibri"/>
              </a:rPr>
              <a:t>(*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시연할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때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발표자는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잠깐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이클립스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-&gt; Project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Explorer에서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refresh를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눌러주고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브라우저로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돌아와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새로고침을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한 번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눌러줘야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함.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그래야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등록한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이미지가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뜸)</a:t>
            </a:r>
          </a:p>
          <a:p>
            <a:r>
              <a:rPr lang="en-US" altLang="ko-KR" dirty="0" err="1">
                <a:latin typeface="Calibri"/>
                <a:ea typeface="Calibri"/>
                <a:cs typeface="Calibri"/>
              </a:rPr>
              <a:t>DB상으로는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이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페이지를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진입할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때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상태가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임시저장'으로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바뀝니다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그래서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나중에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임시저장'상태의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불러와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이어서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개설할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수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만약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전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페이지까지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입력하다가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그만두고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나중에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새로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개설을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누르게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되면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기존에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임시'상태의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열이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없어지고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새로운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임시'상태의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열이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생성됩니다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 즉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임시'상태의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아이디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당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하나만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됩니다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altLang="ko-KR" dirty="0" err="1">
                <a:latin typeface="Calibri"/>
                <a:ea typeface="Calibri"/>
                <a:cs typeface="Calibri"/>
              </a:rPr>
              <a:t>이제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모든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내용을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확인하고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참가하기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버튼를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눌러서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결제화면으로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넘어가겠습니다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411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Calibri"/>
                <a:cs typeface="Calibri"/>
              </a:rPr>
              <a:t>결제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페이지에서는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설정한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/>
              <a:t>보유</a:t>
            </a:r>
            <a:r>
              <a:rPr lang="en-US" altLang="ko-KR" dirty="0"/>
              <a:t> </a:t>
            </a:r>
            <a:r>
              <a:rPr lang="ko-KR" altLang="en-US" dirty="0">
                <a:ea typeface="맑은 고딕"/>
              </a:rPr>
              <a:t>예치금에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따라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결제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금액이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정해집니다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altLang="ko-KR" dirty="0" err="1">
                <a:latin typeface="Calibri"/>
                <a:ea typeface="Calibri"/>
                <a:cs typeface="Calibri"/>
              </a:rPr>
              <a:t>만약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설정한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예치금보다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보유한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많으면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보유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모두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사용하여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보유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예치금으로만으로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참가할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수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altLang="ko-KR" dirty="0" err="1">
                <a:latin typeface="Calibri"/>
                <a:ea typeface="Calibri"/>
                <a:cs typeface="Calibri"/>
              </a:rPr>
              <a:t>반대로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보유한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예치금보다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더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많으면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, 그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차액을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최종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결제하게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됩니다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08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챌린저스는</a:t>
            </a:r>
            <a:r>
              <a:rPr lang="ko-KR" altLang="en-US" dirty="0"/>
              <a:t> 유저에게 도움이 되는 작은 미션들을 습관화 할 수 있도록 해주는 서비스입니다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챌린저스에서는</a:t>
            </a:r>
            <a:r>
              <a:rPr lang="ko-KR" altLang="en-US" dirty="0"/>
              <a:t> 아침기상</a:t>
            </a:r>
            <a:r>
              <a:rPr lang="en-US" altLang="ko-KR" dirty="0"/>
              <a:t>, </a:t>
            </a:r>
            <a:r>
              <a:rPr lang="ko-KR" altLang="en-US" dirty="0"/>
              <a:t>운동</a:t>
            </a:r>
            <a:r>
              <a:rPr lang="en-US" altLang="ko-KR" dirty="0"/>
              <a:t>, </a:t>
            </a:r>
            <a:r>
              <a:rPr lang="ko-KR" altLang="en-US" dirty="0"/>
              <a:t>책읽기와 같은 미션들을 </a:t>
            </a:r>
            <a:r>
              <a:rPr lang="en-US" altLang="ko-KR" dirty="0"/>
              <a:t>‘</a:t>
            </a:r>
            <a:r>
              <a:rPr lang="ko-KR" altLang="en-US" dirty="0" err="1"/>
              <a:t>챌린지</a:t>
            </a:r>
            <a:r>
              <a:rPr lang="en-US" altLang="ko-KR" dirty="0"/>
              <a:t>’</a:t>
            </a:r>
            <a:r>
              <a:rPr lang="ko-KR" altLang="en-US" dirty="0"/>
              <a:t>라고 칭합니다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서비스 이용의 첫 단계로 이미 개설되어 있는 </a:t>
            </a:r>
            <a:r>
              <a:rPr lang="ko-KR" altLang="en-US" dirty="0" err="1"/>
              <a:t>챌린지에</a:t>
            </a:r>
            <a:r>
              <a:rPr lang="ko-KR" altLang="en-US" dirty="0"/>
              <a:t> 참여하거나 </a:t>
            </a:r>
            <a:r>
              <a:rPr lang="ko-KR" altLang="en-US" dirty="0" err="1"/>
              <a:t>챌린지</a:t>
            </a:r>
            <a:r>
              <a:rPr lang="ko-KR" altLang="en-US" dirty="0"/>
              <a:t> 개설하기를 선택합니다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947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atin typeface="Calibri"/>
                <a:ea typeface="Calibri"/>
                <a:cs typeface="Calibri"/>
              </a:rPr>
              <a:t>결제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버튼을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누르면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결제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API로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넘어가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실제로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결제가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이루어집니다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634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Calibri"/>
                <a:cs typeface="Calibri"/>
              </a:rPr>
              <a:t>결제를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다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하면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이렇게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결제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완료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창이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나옵니다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altLang="ko-KR" dirty="0" err="1">
                <a:latin typeface="Calibri"/>
                <a:ea typeface="Calibri"/>
                <a:cs typeface="Calibri"/>
              </a:rPr>
              <a:t>DB상에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상태는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이제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비로소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진행중'으로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바뀌어서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일반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참가자에게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노출됩니다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 </a:t>
            </a:r>
          </a:p>
          <a:p>
            <a:r>
              <a:rPr lang="en-US" altLang="ko-KR" dirty="0">
                <a:latin typeface="Calibri"/>
                <a:ea typeface="Calibri"/>
                <a:cs typeface="Calibri"/>
              </a:rPr>
              <a:t>또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지금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보이는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내역은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예치금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내역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테이블에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따로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저장되어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마이페이지에서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조회할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수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altLang="ko-KR" dirty="0" err="1">
                <a:latin typeface="Calibri"/>
                <a:ea typeface="Calibri"/>
                <a:cs typeface="Calibri"/>
              </a:rPr>
              <a:t>이제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개설됐으니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인증샷을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올리러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가보겠습니다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07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Calibri"/>
                <a:cs typeface="Calibri"/>
              </a:rPr>
              <a:t>인증페이지로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가면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윗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부분은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상세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페이지와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거의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비슷하고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아래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부분이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달라집니다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altLang="ko-KR" dirty="0" err="1">
                <a:latin typeface="Calibri"/>
                <a:ea typeface="Calibri"/>
                <a:cs typeface="Calibri"/>
              </a:rPr>
              <a:t>챌린지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개설할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때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등록했던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방법</a:t>
            </a:r>
            <a:r>
              <a:rPr lang="en-US" altLang="ko-KR" dirty="0">
                <a:latin typeface="Calibri"/>
                <a:ea typeface="Calibri"/>
                <a:cs typeface="Calibri"/>
              </a:rPr>
              <a:t>,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비공개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참여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코드를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modal창으로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들어가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확인할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수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있고</a:t>
            </a:r>
            <a:endParaRPr lang="en-US" altLang="ko-KR" dirty="0">
              <a:latin typeface="Calibri"/>
              <a:ea typeface="Calibri"/>
              <a:cs typeface="Calibri"/>
            </a:endParaRPr>
          </a:p>
          <a:p>
            <a:r>
              <a:rPr lang="en-US" altLang="ko-KR" dirty="0">
                <a:latin typeface="Calibri"/>
                <a:ea typeface="Calibri"/>
                <a:cs typeface="Calibri"/>
              </a:rPr>
              <a:t>그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아래에는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개인별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챌린지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진행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상황을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확인할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수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3314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Calibri"/>
                <a:cs typeface="Calibri"/>
              </a:rPr>
              <a:t>인증하기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버튼을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눌러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인증샷을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올리면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인증완료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창이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뜨면서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절차가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종료됩니다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  <a:endParaRPr lang="ko-KR" altLang="en-US" dirty="0">
              <a:latin typeface="맑은 고딕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en-US" altLang="ko-KR" dirty="0" err="1">
                <a:latin typeface="Calibri"/>
                <a:ea typeface="Calibri"/>
                <a:cs typeface="Calibri"/>
              </a:rPr>
              <a:t>인증을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하고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다시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페이지를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들어가보면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기존에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 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인증하기</a:t>
            </a:r>
            <a:r>
              <a:rPr lang="en-US" altLang="ko-KR" dirty="0">
                <a:latin typeface="Calibri"/>
                <a:ea typeface="Calibri"/>
                <a:cs typeface="Calibri"/>
              </a:rPr>
              <a:t>'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버튼이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'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인증완료'로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바뀐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것을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확인할</a:t>
            </a:r>
            <a:r>
              <a:rPr lang="en-US" altLang="ko-KR" dirty="0">
                <a:latin typeface="Calibri"/>
                <a:ea typeface="Calibri"/>
                <a:cs typeface="Calibri"/>
              </a:rPr>
              <a:t> 수 </a:t>
            </a:r>
            <a:r>
              <a:rPr lang="en-US" altLang="ko-KR" dirty="0" err="1">
                <a:latin typeface="Calibri"/>
                <a:ea typeface="Calibri"/>
                <a:cs typeface="Calibri"/>
              </a:rPr>
              <a:t>있습니다</a:t>
            </a:r>
            <a:r>
              <a:rPr lang="en-US" altLang="ko-KR" dirty="0">
                <a:latin typeface="Calibri"/>
                <a:ea typeface="Calibri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3860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메인 페이지에서 검색 버튼을 클릭하면 </a:t>
            </a:r>
            <a:r>
              <a:rPr lang="ko-KR" altLang="en-US" dirty="0" err="1"/>
              <a:t>챌린지를</a:t>
            </a:r>
            <a:r>
              <a:rPr lang="ko-KR" altLang="en-US" dirty="0"/>
              <a:t> 검색할 수 있는 화면이 나타납니다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2268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검색페이지에선 먼저 검색어를 입력하여 직접 검색한 횟수에 따라 인기 검색어가 나타납니다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69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인기 카테고리는 카테고리별로 등록된 </a:t>
            </a:r>
            <a:r>
              <a:rPr lang="ko-KR" altLang="en-US" dirty="0" err="1"/>
              <a:t>챌린지가</a:t>
            </a:r>
            <a:r>
              <a:rPr lang="ko-KR" altLang="en-US" dirty="0"/>
              <a:t> 많은 순서로 나타납니다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09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최근조회한 </a:t>
            </a:r>
            <a:r>
              <a:rPr lang="ko-KR" altLang="en-US" dirty="0" err="1"/>
              <a:t>챌린지에서는</a:t>
            </a:r>
            <a:r>
              <a:rPr lang="ko-KR" altLang="en-US" dirty="0"/>
              <a:t> 가장 최근에 봤던 </a:t>
            </a:r>
            <a:r>
              <a:rPr lang="ko-KR" altLang="en-US" dirty="0" err="1"/>
              <a:t>챌린지를</a:t>
            </a:r>
            <a:r>
              <a:rPr lang="ko-KR" altLang="en-US" dirty="0"/>
              <a:t> 순서대로 보여주며 일정 시간이 지나거나 최대 저장될 수 있는 횟수가 넘어가면 사라집니다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227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 조회한 </a:t>
            </a:r>
            <a:r>
              <a:rPr lang="ko-KR" altLang="en-US" dirty="0" err="1"/>
              <a:t>챌린지</a:t>
            </a:r>
            <a:r>
              <a:rPr lang="ko-KR" altLang="en-US" dirty="0"/>
              <a:t> 기능은 </a:t>
            </a:r>
            <a:r>
              <a:rPr lang="ko-KR" altLang="en-US" dirty="0" err="1"/>
              <a:t>로컬스토리지를</a:t>
            </a:r>
            <a:r>
              <a:rPr lang="ko-KR" altLang="en-US" dirty="0"/>
              <a:t> 이용하여 구현하였습니다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35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검색어를 통해 검색하거나 카테고리를 클릭하여</a:t>
            </a:r>
            <a:r>
              <a:rPr lang="ko-KR" altLang="en-US" baseline="0" dirty="0"/>
              <a:t> 검색페이지로 이동을 하면 조건에 맞는 </a:t>
            </a:r>
            <a:r>
              <a:rPr lang="ko-KR" altLang="en-US" baseline="0" dirty="0" err="1"/>
              <a:t>챌린지들이</a:t>
            </a:r>
            <a:r>
              <a:rPr lang="ko-KR" altLang="en-US" baseline="0" dirty="0"/>
              <a:t> 나타나고 필터영역에서 여러 검색 조건들을 추가로 입력할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145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동기부여를 위해 예치금을 납부합니다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4485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페이지에서 나타나는 </a:t>
            </a:r>
            <a:r>
              <a:rPr lang="ko-KR" altLang="en-US" dirty="0" err="1"/>
              <a:t>챌린지들은</a:t>
            </a:r>
            <a:r>
              <a:rPr lang="ko-KR" altLang="en-US" dirty="0"/>
              <a:t> </a:t>
            </a:r>
            <a:r>
              <a:rPr lang="en-US" altLang="ko-KR" baseline="0" dirty="0"/>
              <a:t>Ajax</a:t>
            </a:r>
            <a:r>
              <a:rPr lang="ko-KR" altLang="en-US" baseline="0" dirty="0"/>
              <a:t>를 이용하여 화면에 보여주기 때문에 앞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뒤로가기</a:t>
            </a:r>
            <a:r>
              <a:rPr lang="ko-KR" altLang="en-US" baseline="0" dirty="0"/>
              <a:t> 버튼을 이용할 수 없다는 문제점이 생깁니다</a:t>
            </a:r>
            <a:endParaRPr lang="en-US" altLang="ko-KR" baseline="0" dirty="0"/>
          </a:p>
          <a:p>
            <a:r>
              <a:rPr lang="ko-KR" altLang="en-US" baseline="0" dirty="0"/>
              <a:t>따라서 해시태그를 이용하여 앞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뒤로가기</a:t>
            </a:r>
            <a:r>
              <a:rPr lang="ko-KR" altLang="en-US" baseline="0" dirty="0"/>
              <a:t> 기능을 구현하였습니다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1864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검색을 하게</a:t>
            </a:r>
            <a:r>
              <a:rPr lang="ko-KR" altLang="en-US" baseline="0" dirty="0"/>
              <a:t> 되면 이렇게 해시태그가 변경이 되고 </a:t>
            </a:r>
            <a:r>
              <a:rPr lang="ko-KR" altLang="en-US" baseline="0" dirty="0" err="1"/>
              <a:t>뒤로가기</a:t>
            </a:r>
            <a:r>
              <a:rPr lang="ko-KR" altLang="en-US" baseline="0" dirty="0"/>
              <a:t> 버튼을 사용할 수 있습니다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/>
              <a:t>챌린지</a:t>
            </a:r>
            <a:r>
              <a:rPr lang="ko-KR" altLang="en-US" baseline="0" dirty="0"/>
              <a:t> 조회 및 검색에 대한 설명을 마치고 이제 관리자 페이지에 대해 설명 드리겠습니다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075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관리자 메인 페이지 입니다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E577858-5DBC-4022-9ACB-B3D3FFBCCE5A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회원 신고 관리 페이지 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E577858-5DBC-4022-9ACB-B3D3FFBCCE5A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이상으로 관리자 페이지에 대한 설명을 마치고</a:t>
            </a:r>
          </a:p>
          <a:p>
            <a:pPr lvl="0">
              <a:defRPr/>
            </a:pPr>
            <a:r>
              <a:rPr lang="ko-KR" altLang="en-US"/>
              <a:t>고객센터 및 리뷰 기능에 대해 설명 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E577858-5DBC-4022-9ACB-B3D3FFBCCE5A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자주하는 질문 페이지 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E577858-5DBC-4022-9ACB-B3D3FFBCCE5A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1:1</a:t>
            </a:r>
            <a:r>
              <a:rPr lang="ko-KR" altLang="en-US"/>
              <a:t> 문의 관리 페이지 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E577858-5DBC-4022-9ACB-B3D3FFBCCE5A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챌린지 관리 페이지 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E577858-5DBC-4022-9ACB-B3D3FFBCCE5A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왼쪽에 사이드바를 두고 공지사항 내 페이지를 이동할 수 있도록 함</a:t>
            </a:r>
          </a:p>
          <a:p>
            <a:pPr>
              <a:buFont typeface="+mj-lt"/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 등록된 공지사항 테이블에 쌓인 글을 최신순으로 읽어와 테이블로 출력</a:t>
            </a:r>
          </a:p>
          <a:p>
            <a:pPr>
              <a:buFont typeface="+mj-lt"/>
              <a:buAutoNum type="arabicPeriod"/>
            </a:pPr>
            <a:r>
              <a:rPr lang="ko-KR" altLang="en-US" dirty="0" err="1"/>
              <a:t>페이징</a:t>
            </a:r>
            <a:r>
              <a:rPr lang="ko-KR" altLang="en-US" dirty="0"/>
              <a:t> 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5370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/>
              <a:t>DB</a:t>
            </a:r>
            <a:r>
              <a:rPr lang="ko-KR" altLang="en-US" dirty="0"/>
              <a:t>에서 클릭된 </a:t>
            </a:r>
            <a:r>
              <a:rPr lang="ko-KR" altLang="en-US" dirty="0" err="1"/>
              <a:t>공지글에</a:t>
            </a:r>
            <a:r>
              <a:rPr lang="ko-KR" altLang="en-US" dirty="0"/>
              <a:t> 해당하는 번호로 내용을 가져와 출력함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글 번호를 기준으로 윗글과 </a:t>
            </a:r>
            <a:r>
              <a:rPr lang="ko-KR" altLang="en-US" dirty="0" err="1"/>
              <a:t>아랫글로</a:t>
            </a:r>
            <a:r>
              <a:rPr lang="ko-KR" altLang="en-US" dirty="0"/>
              <a:t> 바로 이동할 수 있도록 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윗글이나 </a:t>
            </a:r>
            <a:r>
              <a:rPr lang="ko-KR" altLang="en-US" dirty="0" err="1"/>
              <a:t>아랫글이</a:t>
            </a:r>
            <a:r>
              <a:rPr lang="ko-KR" altLang="en-US" dirty="0"/>
              <a:t> 없다면 마지막 글이라고 뜨도록 처리함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79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각 </a:t>
            </a:r>
            <a:r>
              <a:rPr lang="ko-KR" altLang="en-US" dirty="0" err="1"/>
              <a:t>챌린지에</a:t>
            </a:r>
            <a:r>
              <a:rPr lang="ko-KR" altLang="en-US" dirty="0"/>
              <a:t> 명시되어 있는 인증 기준에 맞춰 인증을 하면 납부했던 예치금을 환급 받을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692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/>
              <a:t>FAQ </a:t>
            </a:r>
            <a:r>
              <a:rPr lang="ko-KR" altLang="en-US" dirty="0"/>
              <a:t>테이블에서 전체 목록을 불러와 반복문을 통해 출력함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카테고리 별로 </a:t>
            </a:r>
            <a:r>
              <a:rPr lang="en-US" altLang="ko-KR" dirty="0"/>
              <a:t>FAQ</a:t>
            </a:r>
            <a:r>
              <a:rPr lang="ko-KR" altLang="en-US" dirty="0"/>
              <a:t>를 조회할 수 있도록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8803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FAQ</a:t>
            </a:r>
            <a:r>
              <a:rPr lang="ko-KR" altLang="en-US" dirty="0"/>
              <a:t>글 제목을 클릭하면 내용이 보이고 다시 한 번 클릭하면 글 제목만 보이도록 자바스크립트 애니메이션을 사용하여 구현함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722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일대일문의를 클릭했을 때 사용자의 세션 값이 없다면 로그인 페이지로 이동함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2405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일대일문의 테이블에서 로그인 한 회원의 세션 값을 가지고 있는 일대일문의 글을 가져와 반복문으로 출력함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일대일 문의 글을 최신 순으로 정렬하여 </a:t>
            </a:r>
            <a:r>
              <a:rPr lang="en-US" altLang="ko-KR" dirty="0"/>
              <a:t>ajax</a:t>
            </a:r>
            <a:r>
              <a:rPr lang="ko-KR" altLang="en-US" dirty="0"/>
              <a:t>로 </a:t>
            </a:r>
            <a:r>
              <a:rPr lang="ko-KR" altLang="en-US" dirty="0" err="1"/>
              <a:t>페이징</a:t>
            </a:r>
            <a:r>
              <a:rPr lang="ko-KR" altLang="en-US" dirty="0"/>
              <a:t> 처리함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관리자가 답변을 달았으면 답변 완료</a:t>
            </a:r>
            <a:r>
              <a:rPr lang="en-US" altLang="ko-KR" dirty="0"/>
              <a:t>, </a:t>
            </a:r>
            <a:r>
              <a:rPr lang="ko-KR" altLang="en-US" dirty="0"/>
              <a:t>아니라면 </a:t>
            </a:r>
            <a:r>
              <a:rPr lang="ko-KR" altLang="en-US" dirty="0" err="1"/>
              <a:t>접수중으로</a:t>
            </a:r>
            <a:r>
              <a:rPr lang="ko-KR" altLang="en-US" dirty="0"/>
              <a:t> 표시함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265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문의 유형을 카테고리로 나누어 어떤 유형의 문의인지 </a:t>
            </a:r>
            <a:r>
              <a:rPr lang="en-US" altLang="ko-KR" dirty="0"/>
              <a:t>DB</a:t>
            </a:r>
            <a:r>
              <a:rPr lang="ko-KR" altLang="en-US" dirty="0"/>
              <a:t>의 문의 유형 테이블에서 정보를 읽어와 </a:t>
            </a:r>
            <a:r>
              <a:rPr lang="en-US" altLang="ko-KR" dirty="0"/>
              <a:t>select </a:t>
            </a:r>
            <a:r>
              <a:rPr lang="ko-KR" altLang="en-US" dirty="0"/>
              <a:t>태그로 출력</a:t>
            </a:r>
            <a:r>
              <a:rPr lang="en-US" altLang="ko-KR" dirty="0"/>
              <a:t>, </a:t>
            </a:r>
            <a:r>
              <a:rPr lang="ko-KR" altLang="en-US" dirty="0"/>
              <a:t>선택하도록 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필수 내용을 모두 입력하지 않으면 토스트 경고창을 띄우고 문의가 등록되지 않음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취소를 누르면 정말 취소하겠냐고 묻는 </a:t>
            </a:r>
            <a:r>
              <a:rPr lang="ko-KR" altLang="en-US" dirty="0" err="1"/>
              <a:t>모달</a:t>
            </a:r>
            <a:r>
              <a:rPr lang="ko-KR" altLang="en-US" dirty="0"/>
              <a:t> 창이 뜨고 확인을 누르면 일대일 문의 목록 페이지로 </a:t>
            </a:r>
            <a:r>
              <a:rPr lang="ko-KR" altLang="en-US" dirty="0" err="1"/>
              <a:t>돌아감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365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글 제목을 클릭하면 문의 내용</a:t>
            </a:r>
            <a:r>
              <a:rPr lang="en-US" altLang="ko-KR" dirty="0"/>
              <a:t>, </a:t>
            </a:r>
            <a:r>
              <a:rPr lang="ko-KR" altLang="en-US" dirty="0"/>
              <a:t>답변 내용이 보이도록 자바스크립트를 사용하여 애니메이션을 구현함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답변이 아직 달리지 않은 문의이면 자동 답변이 등록되도록 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답변이 달린 글은 답변이 등록된 날짜와 시간을 표시하고 관리자가 답변한 내용을 출력함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740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 err="1"/>
              <a:t>챌린지별로</a:t>
            </a:r>
            <a:r>
              <a:rPr lang="ko-KR" altLang="en-US" dirty="0"/>
              <a:t> 등록된 리뷰를 </a:t>
            </a:r>
            <a:r>
              <a:rPr lang="ko-KR" altLang="en-US" dirty="0" err="1"/>
              <a:t>챌린지</a:t>
            </a:r>
            <a:r>
              <a:rPr lang="ko-KR" altLang="en-US" dirty="0"/>
              <a:t> 페이지 내에서 확인할 수 있음</a:t>
            </a:r>
            <a:r>
              <a:rPr lang="en-US" altLang="ko-KR" dirty="0"/>
              <a:t>. </a:t>
            </a:r>
            <a:r>
              <a:rPr lang="ko-KR" altLang="en-US" dirty="0"/>
              <a:t>최신순으로 </a:t>
            </a:r>
            <a:r>
              <a:rPr lang="en-US" altLang="ko-KR" dirty="0"/>
              <a:t>5</a:t>
            </a:r>
            <a:r>
              <a:rPr lang="ko-KR" altLang="en-US" dirty="0"/>
              <a:t>개의 리뷰를 보여주고 후기 모두 보기를 누르면 해당 </a:t>
            </a:r>
            <a:r>
              <a:rPr lang="ko-KR" altLang="en-US" dirty="0" err="1"/>
              <a:t>챌린지의</a:t>
            </a:r>
            <a:r>
              <a:rPr lang="ko-KR" altLang="en-US" dirty="0"/>
              <a:t> 모든 리뷰를 조회할 수 있음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등록된 리뷰가 없으면 리뷰를 작성해보라는 문구가 출력됨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123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dirty="0"/>
              <a:t>30</a:t>
            </a:r>
            <a:r>
              <a:rPr lang="ko-KR" altLang="en-US" dirty="0"/>
              <a:t>자를 넘는 긴 리뷰는 </a:t>
            </a:r>
            <a:r>
              <a:rPr lang="ko-KR" altLang="en-US" dirty="0" err="1"/>
              <a:t>자세히보기</a:t>
            </a:r>
            <a:r>
              <a:rPr lang="ko-KR" altLang="en-US" dirty="0"/>
              <a:t> 버튼을 출력하여 상세 조회 페이지에서 볼 수 있도록 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dirty="0"/>
              <a:t>Ajax</a:t>
            </a:r>
            <a:r>
              <a:rPr lang="ko-KR" altLang="en-US" dirty="0"/>
              <a:t>를 사용하여 리뷰 </a:t>
            </a:r>
            <a:r>
              <a:rPr lang="en-US" altLang="ko-KR" dirty="0"/>
              <a:t>9</a:t>
            </a:r>
            <a:r>
              <a:rPr lang="ko-KR" altLang="en-US" dirty="0"/>
              <a:t>개씩 </a:t>
            </a:r>
            <a:r>
              <a:rPr lang="ko-KR" altLang="en-US" dirty="0" err="1"/>
              <a:t>페이징</a:t>
            </a:r>
            <a:r>
              <a:rPr lang="ko-KR" altLang="en-US" dirty="0"/>
              <a:t> 처리함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로그인 한 사용자의 세션 값을 불러와 일치하는 리뷰에는 삭제</a:t>
            </a:r>
            <a:r>
              <a:rPr lang="en-US" altLang="ko-KR" dirty="0"/>
              <a:t>/</a:t>
            </a:r>
            <a:r>
              <a:rPr lang="ko-KR" altLang="en-US" dirty="0"/>
              <a:t>수정 버튼을 출력함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7227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어떤 </a:t>
            </a:r>
            <a:r>
              <a:rPr lang="ko-KR" altLang="en-US" dirty="0" err="1"/>
              <a:t>챌린지에</a:t>
            </a:r>
            <a:r>
              <a:rPr lang="ko-KR" altLang="en-US" dirty="0"/>
              <a:t> 대한 리뷰인지 선택하는 기능과 동시에 </a:t>
            </a:r>
            <a:r>
              <a:rPr lang="en-US" altLang="ko-KR" dirty="0"/>
              <a:t>DB</a:t>
            </a:r>
            <a:r>
              <a:rPr lang="ko-KR" altLang="en-US" dirty="0"/>
              <a:t>의 </a:t>
            </a:r>
            <a:r>
              <a:rPr lang="ko-KR" altLang="en-US" dirty="0" err="1"/>
              <a:t>챌린지</a:t>
            </a:r>
            <a:r>
              <a:rPr lang="ko-KR" altLang="en-US" dirty="0"/>
              <a:t> 목록 테이블 정보를 가져와 검색하는 기능을 구현함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0145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/>
              <a:t>input</a:t>
            </a:r>
            <a:r>
              <a:rPr lang="ko-KR" altLang="en-US" dirty="0"/>
              <a:t>태그의 라디오버튼을 </a:t>
            </a:r>
            <a:r>
              <a:rPr lang="en-US" altLang="ko-KR" dirty="0" err="1"/>
              <a:t>css</a:t>
            </a:r>
            <a:r>
              <a:rPr lang="ko-KR" altLang="en-US" dirty="0"/>
              <a:t>로 처리하여 요소에 마우스를 올리면 노란색 별이 되고</a:t>
            </a:r>
            <a:r>
              <a:rPr lang="en-US" altLang="ko-KR" dirty="0"/>
              <a:t>, </a:t>
            </a:r>
            <a:r>
              <a:rPr lang="ko-KR" altLang="en-US" dirty="0"/>
              <a:t>내리면 회색 별이 되는 기능을 구현함</a:t>
            </a:r>
            <a:r>
              <a:rPr lang="en-US" altLang="ko-KR" dirty="0"/>
              <a:t>. </a:t>
            </a:r>
            <a:r>
              <a:rPr lang="ko-KR" altLang="en-US" dirty="0"/>
              <a:t>클릭하면 </a:t>
            </a:r>
            <a:r>
              <a:rPr lang="ko-KR" altLang="en-US" dirty="0" err="1"/>
              <a:t>별점에</a:t>
            </a:r>
            <a:r>
              <a:rPr lang="ko-KR" altLang="en-US" dirty="0"/>
              <a:t> 해당하는 라디오버튼이 선택되어 </a:t>
            </a:r>
            <a:r>
              <a:rPr lang="en-US" altLang="ko-KR" dirty="0"/>
              <a:t>form </a:t>
            </a:r>
            <a:r>
              <a:rPr lang="ko-KR" altLang="en-US" dirty="0"/>
              <a:t>태그를 통해 </a:t>
            </a:r>
            <a:r>
              <a:rPr lang="ko-KR" altLang="en-US" dirty="0" err="1"/>
              <a:t>별점</a:t>
            </a:r>
            <a:r>
              <a:rPr lang="ko-KR" altLang="en-US" dirty="0"/>
              <a:t> 값을 리뷰 등록 </a:t>
            </a:r>
            <a:r>
              <a:rPr lang="en-US" altLang="ko-KR" dirty="0"/>
              <a:t>action </a:t>
            </a:r>
            <a:r>
              <a:rPr lang="ko-KR" altLang="en-US" dirty="0"/>
              <a:t>페이지로 넘겨 줄 수 있도록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리뷰를 등록하면 등록되었다는 토스트창과 함께 리뷰 목록 페이지 이동</a:t>
            </a:r>
            <a:r>
              <a:rPr lang="en-US" altLang="ko-KR" dirty="0"/>
              <a:t>, </a:t>
            </a:r>
            <a:r>
              <a:rPr lang="ko-KR" altLang="en-US" dirty="0"/>
              <a:t>바로 목록이 갱신되어 </a:t>
            </a:r>
            <a:r>
              <a:rPr lang="ko-KR" altLang="en-US" dirty="0" err="1"/>
              <a:t>최신글을</a:t>
            </a:r>
            <a:r>
              <a:rPr lang="ko-KR" altLang="en-US" dirty="0"/>
              <a:t> 노출하도록 </a:t>
            </a:r>
            <a:r>
              <a:rPr lang="en-US" altLang="ko-KR" dirty="0"/>
              <a:t>ajax</a:t>
            </a:r>
            <a:r>
              <a:rPr lang="ko-KR" altLang="en-US" dirty="0"/>
              <a:t>를 사용함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89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구현한 주요 기능에 대해 말씀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3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이렇게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6992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역할 분담은 이렇게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997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0512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환경입니다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6494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프로그램 시연을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8007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발표를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601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로그인</a:t>
            </a:r>
            <a:r>
              <a:rPr lang="en-US" altLang="ko-KR" dirty="0"/>
              <a:t>, </a:t>
            </a:r>
            <a:r>
              <a:rPr lang="ko-KR" altLang="en-US" dirty="0"/>
              <a:t>마이페이지와 </a:t>
            </a:r>
            <a:r>
              <a:rPr lang="ko-KR" altLang="en-US" dirty="0" err="1"/>
              <a:t>챌린지</a:t>
            </a:r>
            <a:r>
              <a:rPr lang="ko-KR" altLang="en-US" dirty="0"/>
              <a:t> 개설 및 참가</a:t>
            </a:r>
            <a:r>
              <a:rPr lang="en-US" altLang="ko-KR" dirty="0"/>
              <a:t>, </a:t>
            </a:r>
            <a:r>
              <a:rPr lang="ko-KR" altLang="en-US" dirty="0" err="1"/>
              <a:t>챌린지</a:t>
            </a:r>
            <a:r>
              <a:rPr lang="ko-KR" altLang="en-US" dirty="0"/>
              <a:t> 조회 및 검색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6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페이지</a:t>
            </a:r>
            <a:r>
              <a:rPr lang="en-US" altLang="ko-KR" dirty="0"/>
              <a:t>, </a:t>
            </a:r>
            <a:r>
              <a:rPr lang="ko-KR" altLang="en-US" dirty="0"/>
              <a:t>고객센터 및 리뷰로 나누어 기능을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내용은 다음 순서에서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77858-5DBC-4022-9ACB-B3D3FFBCCE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2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FE0A3E80-38D7-55C7-7E29-6176281FB4A6}"/>
              </a:ext>
            </a:extLst>
          </p:cNvPr>
          <p:cNvSpPr/>
          <p:nvPr userDrawn="1"/>
        </p:nvSpPr>
        <p:spPr>
          <a:xfrm rot="13576446">
            <a:off x="-155685" y="595617"/>
            <a:ext cx="11472369" cy="10667855"/>
          </a:xfrm>
          <a:prstGeom prst="flowChartDocument">
            <a:avLst/>
          </a:prstGeom>
          <a:solidFill>
            <a:srgbClr val="FF4D5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3D0C09-CB4D-24B8-D94C-CEC6922798C7}"/>
              </a:ext>
            </a:extLst>
          </p:cNvPr>
          <p:cNvSpPr/>
          <p:nvPr userDrawn="1"/>
        </p:nvSpPr>
        <p:spPr>
          <a:xfrm>
            <a:off x="-15232" y="0"/>
            <a:ext cx="3925454" cy="3914192"/>
          </a:xfrm>
          <a:prstGeom prst="rect">
            <a:avLst/>
          </a:pr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422C0B-41B0-62AC-A845-E6629A095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83784" y="5876204"/>
            <a:ext cx="6752816" cy="480146"/>
          </a:xfrm>
          <a:ln w="12700">
            <a:solidFill>
              <a:schemeClr val="bg1">
                <a:lumMod val="50000"/>
                <a:alpha val="26000"/>
              </a:schemeClr>
            </a:solidFill>
          </a:ln>
        </p:spPr>
        <p:txBody>
          <a:bodyPr/>
          <a:lstStyle>
            <a:lvl1pPr marL="0" indent="0" algn="ctr">
              <a:buNone/>
              <a:defRPr sz="2400" b="1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박지수</a:t>
            </a:r>
            <a:r>
              <a:rPr lang="en-US" altLang="ko-KR" dirty="0"/>
              <a:t>,</a:t>
            </a:r>
            <a:r>
              <a:rPr lang="ko-KR" altLang="en-US" dirty="0"/>
              <a:t> 박현우</a:t>
            </a:r>
            <a:r>
              <a:rPr lang="en-US" altLang="ko-KR" dirty="0"/>
              <a:t>, </a:t>
            </a:r>
            <a:r>
              <a:rPr lang="ko-KR" altLang="en-US" dirty="0" err="1"/>
              <a:t>백승준</a:t>
            </a:r>
            <a:r>
              <a:rPr lang="en-US" altLang="ko-KR" dirty="0"/>
              <a:t>, </a:t>
            </a:r>
            <a:r>
              <a:rPr lang="ko-KR" altLang="en-US" dirty="0" err="1"/>
              <a:t>이세건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허제이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0F9F68-1ED3-433A-2F1B-988DB95B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2ECB78-60B7-D4BA-3ABD-66A8978D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75605E-E8D4-D228-C94A-11AE0CA0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0F36D1F-1B77-FEC2-EC4A-FA1BC2BEB6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3980" y="319226"/>
            <a:ext cx="5791200" cy="112395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FC6234E7-3203-F182-7C82-0EA2EA83BD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2897"/>
          <a:stretch/>
        </p:blipFill>
        <p:spPr>
          <a:xfrm>
            <a:off x="943263" y="2566333"/>
            <a:ext cx="2533073" cy="28745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348564-B824-F3CD-26AE-911DF6C6EF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1853" y="3379348"/>
            <a:ext cx="5001088" cy="995940"/>
          </a:xfrm>
        </p:spPr>
        <p:txBody>
          <a:bodyPr anchor="b">
            <a:normAutofit/>
          </a:bodyPr>
          <a:lstStyle>
            <a:lvl1pPr algn="ctr">
              <a:defRPr sz="4800" b="1" i="1">
                <a:ln w="12700">
                  <a:solidFill>
                    <a:schemeClr val="bg1">
                      <a:lumMod val="50000"/>
                      <a:alpha val="26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br>
              <a:rPr lang="en-US" altLang="ko-KR" dirty="0"/>
            </a:br>
            <a:r>
              <a:rPr lang="en-US" altLang="ko-KR" dirty="0"/>
              <a:t>; </a:t>
            </a:r>
            <a:r>
              <a:rPr lang="ko-KR" altLang="en-US" dirty="0" err="1"/>
              <a:t>챌린저스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FE9B6-283A-DC06-B087-6BA3C8A2AF81}"/>
              </a:ext>
            </a:extLst>
          </p:cNvPr>
          <p:cNvSpPr txBox="1"/>
          <p:nvPr userDrawn="1"/>
        </p:nvSpPr>
        <p:spPr>
          <a:xfrm>
            <a:off x="3813564" y="2621749"/>
            <a:ext cx="337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ln w="12700">
                  <a:solidFill>
                    <a:schemeClr val="bg1">
                      <a:lumMod val="50000"/>
                      <a:alpha val="26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ko-KR" altLang="en-US" sz="2800" b="1" i="1" dirty="0">
                <a:ln w="12700">
                  <a:solidFill>
                    <a:schemeClr val="bg1">
                      <a:lumMod val="50000"/>
                      <a:alpha val="26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조 세미 프로젝트</a:t>
            </a:r>
          </a:p>
        </p:txBody>
      </p:sp>
    </p:spTree>
    <p:extLst>
      <p:ext uri="{BB962C8B-B14F-4D97-AF65-F5344CB8AC3E}">
        <p14:creationId xmlns:p14="http://schemas.microsoft.com/office/powerpoint/2010/main" val="428859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DD7C5-0114-2D0A-666F-92BA7EB9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DC1EDB-D28C-5F3B-E55A-4CD9738AA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200853-F11A-C767-5CF1-BB750ABE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67863-7FC0-215E-A5ED-3BD77982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96903-F859-EFAA-6611-E0CFBE6E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2F2A10-71FA-CA93-9256-1500786DE7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6E6754-121B-8D17-59A1-9045ACA73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2A4F8-1092-8E5B-3867-753919FE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28978-3323-DF77-41DD-1D9DBC2F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862FB9-9BF7-A64D-B675-1E6CB612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832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FF3737">
            <a:alpha val="5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BA537-EECC-0095-C36A-D6F3508BB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8300" y="466726"/>
            <a:ext cx="9715500" cy="1104900"/>
          </a:xfrm>
          <a:ln>
            <a:noFill/>
          </a:ln>
        </p:spPr>
        <p:txBody>
          <a:bodyPr>
            <a:normAutofit/>
          </a:bodyPr>
          <a:lstStyle>
            <a:lvl1pPr>
              <a:defRPr sz="4000" b="1" i="1">
                <a:ln w="12700" cap="rnd" cmpd="sng">
                  <a:solidFill>
                    <a:schemeClr val="bg1">
                      <a:lumMod val="50000"/>
                      <a:alpha val="26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B81DF-8CCA-4D18-80FA-19A904F29B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ln w="12700">
            <a:solidFill>
              <a:schemeClr val="bg1">
                <a:lumMod val="50000"/>
                <a:alpha val="26000"/>
              </a:schemeClr>
            </a:solidFill>
          </a:ln>
        </p:spPr>
        <p:txBody>
          <a:bodyPr>
            <a:normAutofit/>
          </a:bodyPr>
          <a:lstStyle>
            <a:lvl1pPr marL="0" indent="0">
              <a:buNone/>
              <a:defRPr sz="2500" i="1">
                <a:ln w="12700">
                  <a:solidFill>
                    <a:schemeClr val="bg1">
                      <a:lumMod val="50000"/>
                      <a:alpha val="26000"/>
                    </a:schemeClr>
                  </a:solidFill>
                </a:ln>
                <a:solidFill>
                  <a:schemeClr val="bg1"/>
                </a:solidFill>
              </a:defRPr>
            </a:lvl1pPr>
            <a:lvl2pPr>
              <a:defRPr i="1">
                <a:solidFill>
                  <a:schemeClr val="bg1"/>
                </a:solidFill>
              </a:defRPr>
            </a:lvl2pPr>
            <a:lvl3pPr>
              <a:defRPr i="1">
                <a:solidFill>
                  <a:schemeClr val="bg1"/>
                </a:solidFill>
              </a:defRPr>
            </a:lvl3pPr>
            <a:lvl4pPr>
              <a:defRPr i="1">
                <a:solidFill>
                  <a:schemeClr val="bg1"/>
                </a:solidFill>
              </a:defRPr>
            </a:lvl4pPr>
            <a:lvl5pPr>
              <a:defRPr i="1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F1539-13EB-3EDF-8F54-8DBA256E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27C0F-9DEE-66AD-1A0E-7829267D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4C210-0752-E996-D64D-F4D99020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C64D83E-7427-ACF9-B92A-B4F187AAAC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897"/>
          <a:stretch/>
        </p:blipFill>
        <p:spPr>
          <a:xfrm>
            <a:off x="729282" y="669132"/>
            <a:ext cx="784805" cy="8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FF4D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D212B-1559-F45B-E57E-5CE20418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524" y="2439988"/>
            <a:ext cx="8670925" cy="1133475"/>
          </a:xfrm>
        </p:spPr>
        <p:txBody>
          <a:bodyPr anchor="b"/>
          <a:lstStyle>
            <a:lvl1pPr algn="ctr">
              <a:defRPr sz="6000" b="1" i="1">
                <a:ln w="12700">
                  <a:solidFill>
                    <a:schemeClr val="bg1">
                      <a:lumMod val="50000"/>
                      <a:alpha val="26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E450ED-F59D-FF0B-1E96-DBEAFF1FD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C9109-3C83-037F-6F3A-8A971F3E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D80E6-D52E-B067-D869-0C2719D3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51648-DEBD-59E5-3C5B-EE148B16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78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A6E55-C94B-0856-9F9C-FA3666B4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A734F9-FA8D-AC1B-4821-9FE83001B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535FAF-C6C5-E6FC-7120-22FC27A58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E8711F-011F-1DC3-8E22-299D2BBB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16C142-47A8-8667-FE6D-CCC3BBE5E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931373-A7C9-0AB1-33B7-9B048006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96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B0862-683B-B9EE-609C-4F4C95235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62C5C3-ED6D-7A5D-BA7D-D5EEA58DE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3EBA89-B5E8-8291-C59D-EC09D2482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AF2B29-2D3D-1325-19C8-C832CDB77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EEFE66-9998-2098-636C-BFA54D906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C608F6-247D-DE30-262C-D250BE61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EB7F12-8EFB-DA2F-198F-6735A4AA4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971868-8EB9-685D-4652-AE69C273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89D67-7D2A-42B1-D864-17DA0791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D13BDC-0133-3D73-DA5C-BA09E2E8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FC4CC1-C47B-A0DB-1B0D-9B301445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4055AD-872E-3A88-91B9-8C0AF1A6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2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389E04-BE42-299B-7140-4067C2A1F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397C0-CE09-5A12-B2FC-12A5087F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F0850A-F302-7128-BB11-634728CC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4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94CF6-A0EF-305E-BB1E-50A0B1B3D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438F23-47F0-804E-D040-19619AA23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049D54-4A2F-5EB5-C58B-7DD255D6B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64396E-8BC1-0AD6-B8DC-F507B88C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C1CE5-2A6D-57C5-3025-A39BAF06D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9472F-2DA2-2D8F-9DC2-60C397085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8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DFB13-FF77-3513-BA0A-40B55D1EF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CE35DA-813A-0A9D-F1F1-1F74E2231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97CE1-DE75-BA1E-3301-5BF1E7F2D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D54DD0-C9EB-EC6B-0779-55819694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911AD2-3B31-8AC1-7E7A-DAE3869A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7A24B0-3953-BC77-1662-3E001BCF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8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3623AE-CEDC-4993-79D2-9DB36D65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344AB2-6E75-34AD-A2B0-007E7D6C2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5E0C9-7C6F-C69A-C57F-658442657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30EFE-3442-497C-9E8C-470AC263512D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E10C20-D770-50D4-1BFC-E6A91D7F0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B3FE07-ADB7-40AC-9046-B0BFAA0B3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9F8E0-4108-4226-A4A8-2089485854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14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1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1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1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0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svg"/><Relationship Id="rId4" Type="http://schemas.openxmlformats.org/officeDocument/2006/relationships/image" Target="../media/image1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9.sv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FF8CD-CE57-F2EC-3801-C8183BEE4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015" y="2546058"/>
            <a:ext cx="3409394" cy="2052415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br>
              <a:rPr lang="en-US" altLang="ko-KR" dirty="0"/>
            </a:br>
            <a:r>
              <a:rPr lang="ko-KR" altLang="en-US" dirty="0" err="1"/>
              <a:t>챌린저스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2E1FEA-A582-B932-12BE-C2245DEF9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3784" y="5952404"/>
            <a:ext cx="6752816" cy="480146"/>
          </a:xfrm>
        </p:spPr>
        <p:txBody>
          <a:bodyPr/>
          <a:lstStyle/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박지수</a:t>
            </a:r>
            <a:r>
              <a:rPr lang="en-US" altLang="ko-KR" dirty="0"/>
              <a:t>,</a:t>
            </a:r>
            <a:r>
              <a:rPr lang="ko-KR" altLang="en-US" dirty="0"/>
              <a:t> 박현우</a:t>
            </a:r>
            <a:r>
              <a:rPr lang="en-US" altLang="ko-KR" dirty="0"/>
              <a:t>, </a:t>
            </a:r>
            <a:r>
              <a:rPr lang="ko-KR" altLang="en-US" dirty="0" err="1"/>
              <a:t>백승준</a:t>
            </a:r>
            <a:r>
              <a:rPr lang="en-US" altLang="ko-KR" dirty="0"/>
              <a:t>, </a:t>
            </a:r>
            <a:r>
              <a:rPr lang="ko-KR" altLang="en-US" dirty="0" err="1"/>
              <a:t>이세건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허제이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3ED52-F9AC-DBAE-4CAA-B2F10D980902}"/>
              </a:ext>
            </a:extLst>
          </p:cNvPr>
          <p:cNvSpPr txBox="1"/>
          <p:nvPr/>
        </p:nvSpPr>
        <p:spPr>
          <a:xfrm>
            <a:off x="4350844" y="3989907"/>
            <a:ext cx="4352926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2000" b="1" i="1" dirty="0">
                <a:solidFill>
                  <a:schemeClr val="bg1">
                    <a:lumMod val="95000"/>
                  </a:schemeClr>
                </a:solidFill>
              </a:rPr>
              <a:t>습관 만들기</a:t>
            </a:r>
            <a:r>
              <a:rPr lang="en-US" altLang="ko-KR" sz="2000" b="1" i="1" dirty="0">
                <a:solidFill>
                  <a:schemeClr val="bg1">
                    <a:lumMod val="95000"/>
                  </a:schemeClr>
                </a:solidFill>
              </a:rPr>
              <a:t>’ </a:t>
            </a:r>
            <a:r>
              <a:rPr lang="ko-KR" altLang="en-US" sz="2000" b="1" i="1" dirty="0">
                <a:solidFill>
                  <a:schemeClr val="bg1">
                    <a:lumMod val="95000"/>
                  </a:schemeClr>
                </a:solidFill>
              </a:rPr>
              <a:t>를 도와주는 </a:t>
            </a:r>
            <a:endParaRPr lang="en-US" altLang="ko-KR" sz="2000" b="1" i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>
                    <a:lumMod val="95000"/>
                  </a:schemeClr>
                </a:solidFill>
              </a:rPr>
              <a:t>앱 서비스인 </a:t>
            </a:r>
            <a:r>
              <a:rPr lang="ko-KR" altLang="en-US" sz="2000" b="1" i="1" dirty="0" err="1">
                <a:solidFill>
                  <a:schemeClr val="bg1">
                    <a:lumMod val="95000"/>
                  </a:schemeClr>
                </a:solidFill>
              </a:rPr>
              <a:t>챌린저스를</a:t>
            </a:r>
            <a:r>
              <a:rPr lang="ko-KR" altLang="en-US" sz="2000" b="1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ko-KR" sz="2000" b="1" i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>
                    <a:lumMod val="95000"/>
                  </a:schemeClr>
                </a:solidFill>
              </a:rPr>
              <a:t>웹으로 </a:t>
            </a:r>
            <a:r>
              <a:rPr lang="ko-KR" altLang="en-US" sz="2000" b="1" i="1" dirty="0" err="1">
                <a:solidFill>
                  <a:schemeClr val="bg1">
                    <a:lumMod val="95000"/>
                  </a:schemeClr>
                </a:solidFill>
              </a:rPr>
              <a:t>재구현</a:t>
            </a:r>
            <a:endParaRPr lang="ko-KR" altLang="en-US" sz="20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CE666A-BFCF-B098-689C-1902E8316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68" y="5883566"/>
            <a:ext cx="465289" cy="4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8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CEB455F-7A7E-4F9E-B2BE-B932F1545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12" y="3214687"/>
            <a:ext cx="8670925" cy="1133475"/>
          </a:xfrm>
        </p:spPr>
        <p:txBody>
          <a:bodyPr/>
          <a:lstStyle/>
          <a:p>
            <a:r>
              <a:rPr lang="ko-KR" altLang="en-US" dirty="0"/>
              <a:t>각 페이지 기능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1F6A-8711-C528-D7A1-D51BFDB00BB2}"/>
              </a:ext>
            </a:extLst>
          </p:cNvPr>
          <p:cNvSpPr txBox="1"/>
          <p:nvPr/>
        </p:nvSpPr>
        <p:spPr>
          <a:xfrm>
            <a:off x="1986408" y="3130229"/>
            <a:ext cx="131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i="1" dirty="0">
                <a:solidFill>
                  <a:schemeClr val="bg1"/>
                </a:solidFill>
              </a:rPr>
              <a:t>03</a:t>
            </a:r>
            <a:endParaRPr lang="ko-KR" altLang="en-US" sz="6600" b="1" i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39A0CE-FF82-D017-6D8F-29636720AF16}"/>
              </a:ext>
            </a:extLst>
          </p:cNvPr>
          <p:cNvSpPr/>
          <p:nvPr/>
        </p:nvSpPr>
        <p:spPr>
          <a:xfrm>
            <a:off x="2005458" y="3819524"/>
            <a:ext cx="1386840" cy="275906"/>
          </a:xfrm>
          <a:prstGeom prst="rect">
            <a:avLst/>
          </a:prstGeom>
          <a:gradFill>
            <a:gsLst>
              <a:gs pos="47000">
                <a:srgbClr val="FFFFFF">
                  <a:lumMod val="95000"/>
                  <a:alpha val="51000"/>
                </a:srgbClr>
              </a:gs>
              <a:gs pos="22000">
                <a:schemeClr val="bg1"/>
              </a:gs>
              <a:gs pos="61000">
                <a:schemeClr val="bg1">
                  <a:lumMod val="95000"/>
                </a:schemeClr>
              </a:gs>
              <a:gs pos="69000">
                <a:schemeClr val="bg1">
                  <a:lumMod val="85000"/>
                </a:schemeClr>
              </a:gs>
              <a:gs pos="32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84200" dist="1257300" dir="5400000" sx="84000" sy="84000" algn="ctr" rotWithShape="0">
              <a:schemeClr val="bg1">
                <a:lumMod val="75000"/>
                <a:alpha val="76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87176-531A-0E87-725D-A392A06ACE1F}"/>
              </a:ext>
            </a:extLst>
          </p:cNvPr>
          <p:cNvSpPr/>
          <p:nvPr/>
        </p:nvSpPr>
        <p:spPr>
          <a:xfrm>
            <a:off x="2005458" y="3915409"/>
            <a:ext cx="1386840" cy="463152"/>
          </a:xfrm>
          <a:prstGeom prst="rect">
            <a:avLst/>
          </a:pr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D32C-E880-71A6-D5E0-80E89B469858}"/>
              </a:ext>
            </a:extLst>
          </p:cNvPr>
          <p:cNvSpPr txBox="1"/>
          <p:nvPr/>
        </p:nvSpPr>
        <p:spPr>
          <a:xfrm>
            <a:off x="2071498" y="3903900"/>
            <a:ext cx="1280160" cy="400110"/>
          </a:xfrm>
          <a:prstGeom prst="rect">
            <a:avLst/>
          </a:prstGeom>
          <a:solidFill>
            <a:srgbClr val="FF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</a:rPr>
              <a:t>Chapter</a:t>
            </a: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C1305F-C51B-1532-BE15-FAB2ACA4FB58}"/>
              </a:ext>
            </a:extLst>
          </p:cNvPr>
          <p:cNvSpPr/>
          <p:nvPr/>
        </p:nvSpPr>
        <p:spPr>
          <a:xfrm>
            <a:off x="1903412" y="2925632"/>
            <a:ext cx="1692531" cy="169253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물결 9">
            <a:extLst>
              <a:ext uri="{FF2B5EF4-FFF2-40B4-BE49-F238E27FC236}">
                <a16:creationId xmlns:a16="http://schemas.microsoft.com/office/drawing/2014/main" id="{76735CC3-5F88-1980-C7E8-76C122FFA11A}"/>
              </a:ext>
            </a:extLst>
          </p:cNvPr>
          <p:cNvSpPr/>
          <p:nvPr/>
        </p:nvSpPr>
        <p:spPr>
          <a:xfrm>
            <a:off x="-47625" y="328229"/>
            <a:ext cx="6638925" cy="1692531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EFBDBFB8-4D8C-8011-8469-17093C73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2" y="528254"/>
            <a:ext cx="5791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5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060" y="466726"/>
            <a:ext cx="9715500" cy="1104900"/>
          </a:xfrm>
        </p:spPr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3200" b="1" i="1" dirty="0"/>
              <a:t>회원가입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D5C42D-4AB9-C9A2-251B-F074E0A6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715" y="1516694"/>
            <a:ext cx="4618037" cy="51453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5ED5D6-3307-D9E3-3B4F-7E8DDF3E9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2" r="3077"/>
          <a:stretch/>
        </p:blipFill>
        <p:spPr>
          <a:xfrm>
            <a:off x="6568965" y="1495297"/>
            <a:ext cx="4618037" cy="5182381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7FBD0FD-D29B-9431-2907-D16C8CB24469}"/>
              </a:ext>
            </a:extLst>
          </p:cNvPr>
          <p:cNvSpPr/>
          <p:nvPr/>
        </p:nvSpPr>
        <p:spPr>
          <a:xfrm flipV="1">
            <a:off x="5592780" y="3744663"/>
            <a:ext cx="1290219" cy="4264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65490C-BB62-A16D-1413-59390F951E7D}"/>
              </a:ext>
            </a:extLst>
          </p:cNvPr>
          <p:cNvSpPr txBox="1"/>
          <p:nvPr/>
        </p:nvSpPr>
        <p:spPr>
          <a:xfrm>
            <a:off x="5801360" y="4164723"/>
            <a:ext cx="23756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옳은 정보 입력 시</a:t>
            </a:r>
          </a:p>
        </p:txBody>
      </p:sp>
    </p:spTree>
    <p:extLst>
      <p:ext uri="{BB962C8B-B14F-4D97-AF65-F5344CB8AC3E}">
        <p14:creationId xmlns:p14="http://schemas.microsoft.com/office/powerpoint/2010/main" val="126045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060" y="466726"/>
            <a:ext cx="9715500" cy="1104900"/>
          </a:xfrm>
        </p:spPr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3200" b="1" i="1" dirty="0"/>
              <a:t>회원가입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B19A02-FFE7-7AFF-94A2-29AD03A2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60" y="1678395"/>
            <a:ext cx="3437864" cy="50263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690494-F28D-3953-96BA-139C4856D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476" y="1860449"/>
            <a:ext cx="5121084" cy="48086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875FFA7-07ED-84DF-24F1-A2C5084871E5}"/>
              </a:ext>
            </a:extLst>
          </p:cNvPr>
          <p:cNvSpPr/>
          <p:nvPr/>
        </p:nvSpPr>
        <p:spPr>
          <a:xfrm>
            <a:off x="2196544" y="6416848"/>
            <a:ext cx="1797387" cy="222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D6614-24D0-C14E-BAA5-FA932C9C6145}"/>
              </a:ext>
            </a:extLst>
          </p:cNvPr>
          <p:cNvSpPr txBox="1"/>
          <p:nvPr/>
        </p:nvSpPr>
        <p:spPr>
          <a:xfrm>
            <a:off x="133705" y="6376842"/>
            <a:ext cx="19694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이메일 중복 검사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14A0C5-332E-D7DD-FF4A-300AF176E43E}"/>
              </a:ext>
            </a:extLst>
          </p:cNvPr>
          <p:cNvSpPr/>
          <p:nvPr/>
        </p:nvSpPr>
        <p:spPr>
          <a:xfrm>
            <a:off x="1386060" y="4983101"/>
            <a:ext cx="3437864" cy="1374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B274D-536D-1316-AC4E-48722EDFBC1D}"/>
              </a:ext>
            </a:extLst>
          </p:cNvPr>
          <p:cNvSpPr txBox="1"/>
          <p:nvPr/>
        </p:nvSpPr>
        <p:spPr>
          <a:xfrm>
            <a:off x="921037" y="4264767"/>
            <a:ext cx="43483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이메일로 </a:t>
            </a:r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인증 번호 전송</a:t>
            </a:r>
            <a:r>
              <a:rPr lang="en-US" altLang="ko-KR" b="1" dirty="0">
                <a:solidFill>
                  <a:srgbClr val="FF0000"/>
                </a:solidFill>
              </a:rPr>
              <a:t>’</a:t>
            </a:r>
            <a:r>
              <a:rPr lang="ko-KR" altLang="en-US" b="1" dirty="0">
                <a:solidFill>
                  <a:srgbClr val="FF0000"/>
                </a:solidFill>
              </a:rPr>
              <a:t> 후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인증 번호 확인</a:t>
            </a:r>
            <a:r>
              <a:rPr lang="en-US" altLang="ko-KR" b="1" dirty="0">
                <a:solidFill>
                  <a:srgbClr val="FF0000"/>
                </a:solidFill>
              </a:rPr>
              <a:t>’</a:t>
            </a:r>
            <a:r>
              <a:rPr lang="ko-KR" altLang="en-US" b="1" dirty="0">
                <a:solidFill>
                  <a:srgbClr val="FF0000"/>
                </a:solidFill>
              </a:rPr>
              <a:t>란에서 일치 여부 검사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184BA-BCB7-051C-05D7-84609452192A}"/>
              </a:ext>
            </a:extLst>
          </p:cNvPr>
          <p:cNvSpPr/>
          <p:nvPr/>
        </p:nvSpPr>
        <p:spPr>
          <a:xfrm>
            <a:off x="6471920" y="5831840"/>
            <a:ext cx="4334020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E4B349-270E-D691-1D58-53EAE5CB10B5}"/>
              </a:ext>
            </a:extLst>
          </p:cNvPr>
          <p:cNvSpPr txBox="1"/>
          <p:nvPr/>
        </p:nvSpPr>
        <p:spPr>
          <a:xfrm>
            <a:off x="6250940" y="5056099"/>
            <a:ext cx="47244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모든 필수 </a:t>
            </a:r>
            <a:r>
              <a:rPr lang="ko-KR" altLang="en-US" b="1" dirty="0" err="1">
                <a:solidFill>
                  <a:srgbClr val="FF0000"/>
                </a:solidFill>
              </a:rPr>
              <a:t>입력값에</a:t>
            </a:r>
            <a:r>
              <a:rPr lang="ko-KR" altLang="en-US" b="1" dirty="0">
                <a:solidFill>
                  <a:srgbClr val="FF0000"/>
                </a:solidFill>
              </a:rPr>
              <a:t> 대한 유효성이 빠짐없이 체크되면 가입 </a:t>
            </a:r>
            <a:r>
              <a:rPr lang="ko-KR" altLang="en-US" b="1" dirty="0" err="1">
                <a:solidFill>
                  <a:srgbClr val="FF0000"/>
                </a:solidFill>
              </a:rPr>
              <a:t>완료후</a:t>
            </a:r>
            <a:r>
              <a:rPr lang="ko-KR" altLang="en-US" b="1" dirty="0">
                <a:solidFill>
                  <a:srgbClr val="FF0000"/>
                </a:solidFill>
              </a:rPr>
              <a:t>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138144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3200" b="1" i="1" dirty="0"/>
              <a:t>로그인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FBF0A2-5EF0-E427-8D89-3402D58A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09" y="3197772"/>
            <a:ext cx="4701947" cy="15622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1CBD11-342E-E2B9-9997-06B0240EC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80" y="1849438"/>
            <a:ext cx="5277585" cy="4576975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2C1F05A-4159-AE3A-E07E-7967957A433E}"/>
              </a:ext>
            </a:extLst>
          </p:cNvPr>
          <p:cNvSpPr/>
          <p:nvPr/>
        </p:nvSpPr>
        <p:spPr>
          <a:xfrm flipV="1">
            <a:off x="5846304" y="3765683"/>
            <a:ext cx="835722" cy="4264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395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3200" b="1" i="1" dirty="0"/>
              <a:t>로그인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F8701A-3DBE-0FD9-8494-D66090FF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7" y="4322553"/>
            <a:ext cx="10910729" cy="19030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9316EF-92F7-52E1-FF7E-B9ABC601F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69" y="1933574"/>
            <a:ext cx="10910730" cy="18588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A3B448E-1A22-E174-CBF4-3FCF8BD5E6FF}"/>
              </a:ext>
            </a:extLst>
          </p:cNvPr>
          <p:cNvSpPr/>
          <p:nvPr/>
        </p:nvSpPr>
        <p:spPr>
          <a:xfrm>
            <a:off x="9816662" y="1713186"/>
            <a:ext cx="1912883" cy="69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2246CE-4AD9-D6D5-047F-118C3EF00D25}"/>
              </a:ext>
            </a:extLst>
          </p:cNvPr>
          <p:cNvSpPr/>
          <p:nvPr/>
        </p:nvSpPr>
        <p:spPr>
          <a:xfrm>
            <a:off x="7914290" y="4133101"/>
            <a:ext cx="4035973" cy="693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C49532A-CB57-4BF6-F6E2-8302F907575A}"/>
              </a:ext>
            </a:extLst>
          </p:cNvPr>
          <p:cNvSpPr/>
          <p:nvPr/>
        </p:nvSpPr>
        <p:spPr>
          <a:xfrm rot="5400000" flipV="1">
            <a:off x="9993131" y="3055843"/>
            <a:ext cx="1559943" cy="4264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E82A4-6A69-E081-52FA-3BCCBB7A8A94}"/>
              </a:ext>
            </a:extLst>
          </p:cNvPr>
          <p:cNvSpPr txBox="1"/>
          <p:nvPr/>
        </p:nvSpPr>
        <p:spPr>
          <a:xfrm>
            <a:off x="8579843" y="2012692"/>
            <a:ext cx="142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로그인 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9C91D-0EEA-14A0-43A6-42BE470BE3AE}"/>
              </a:ext>
            </a:extLst>
          </p:cNvPr>
          <p:cNvSpPr txBox="1"/>
          <p:nvPr/>
        </p:nvSpPr>
        <p:spPr>
          <a:xfrm>
            <a:off x="6650611" y="4399937"/>
            <a:ext cx="142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로그인 후</a:t>
            </a:r>
          </a:p>
        </p:txBody>
      </p:sp>
    </p:spTree>
    <p:extLst>
      <p:ext uri="{BB962C8B-B14F-4D97-AF65-F5344CB8AC3E}">
        <p14:creationId xmlns:p14="http://schemas.microsoft.com/office/powerpoint/2010/main" val="544482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80" y="548006"/>
            <a:ext cx="9715500" cy="1104900"/>
          </a:xfrm>
        </p:spPr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2800" b="1" i="1" dirty="0"/>
              <a:t>카카오로그인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B0715E-1D03-FF7B-9782-547DA437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079" y="1849438"/>
            <a:ext cx="4821031" cy="45598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3EB00B-8E04-3956-CED6-66AE29478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90" y="1849438"/>
            <a:ext cx="5277585" cy="45769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56D8E4-8173-B32F-8A60-AD5857FA17AA}"/>
              </a:ext>
            </a:extLst>
          </p:cNvPr>
          <p:cNvSpPr/>
          <p:nvPr/>
        </p:nvSpPr>
        <p:spPr>
          <a:xfrm>
            <a:off x="2522364" y="5412828"/>
            <a:ext cx="1671263" cy="606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06540D60-E5D1-01E6-7A5F-410CBB20AB6B}"/>
              </a:ext>
            </a:extLst>
          </p:cNvPr>
          <p:cNvSpPr>
            <a:spLocks noGrp="1"/>
          </p:cNvSpPr>
          <p:nvPr/>
        </p:nvSpPr>
        <p:spPr>
          <a:xfrm>
            <a:off x="1406426" y="5412828"/>
            <a:ext cx="1227151" cy="45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9E5AF51-4FA7-DA10-4F15-490167111FBB}"/>
              </a:ext>
            </a:extLst>
          </p:cNvPr>
          <p:cNvSpPr/>
          <p:nvPr/>
        </p:nvSpPr>
        <p:spPr>
          <a:xfrm flipV="1">
            <a:off x="4529264" y="5592479"/>
            <a:ext cx="1945107" cy="4264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1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F40F35-A725-123C-D5C1-C8CD5E37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37" y="2445146"/>
            <a:ext cx="3749365" cy="31473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80" y="548006"/>
            <a:ext cx="9715500" cy="1104900"/>
          </a:xfrm>
        </p:spPr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2800" b="1" i="1" dirty="0"/>
              <a:t>아이디 찾기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Chapter03.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56D8E4-8173-B32F-8A60-AD5857FA17AA}"/>
              </a:ext>
            </a:extLst>
          </p:cNvPr>
          <p:cNvSpPr/>
          <p:nvPr/>
        </p:nvSpPr>
        <p:spPr>
          <a:xfrm>
            <a:off x="1988469" y="4883184"/>
            <a:ext cx="2457407" cy="606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06540D60-E5D1-01E6-7A5F-410CBB20AB6B}"/>
              </a:ext>
            </a:extLst>
          </p:cNvPr>
          <p:cNvSpPr>
            <a:spLocks noGrp="1"/>
          </p:cNvSpPr>
          <p:nvPr/>
        </p:nvSpPr>
        <p:spPr>
          <a:xfrm>
            <a:off x="3498207" y="4553388"/>
            <a:ext cx="1227151" cy="45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Click!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CA70A-3DF8-1E9B-0325-ED1104273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3" t="7201" r="3118" b="8787"/>
          <a:stretch/>
        </p:blipFill>
        <p:spPr>
          <a:xfrm>
            <a:off x="6815431" y="3807744"/>
            <a:ext cx="4256690" cy="126124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9E5AF51-4FA7-DA10-4F15-490167111FBB}"/>
              </a:ext>
            </a:extLst>
          </p:cNvPr>
          <p:cNvSpPr/>
          <p:nvPr/>
        </p:nvSpPr>
        <p:spPr>
          <a:xfrm flipV="1">
            <a:off x="4725358" y="4225159"/>
            <a:ext cx="1945107" cy="4264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78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2400" b="1" i="1" dirty="0"/>
              <a:t>비밀번호 찾기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03AA17-983B-9041-0434-D0E94C15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54" y="1917946"/>
            <a:ext cx="5730737" cy="4473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8BE615-79C5-ABDC-A498-D0C80555E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16" y="1494803"/>
            <a:ext cx="4448050" cy="48964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0AAB8C-92A9-5D88-7287-D951330291D3}"/>
              </a:ext>
            </a:extLst>
          </p:cNvPr>
          <p:cNvSpPr/>
          <p:nvPr/>
        </p:nvSpPr>
        <p:spPr>
          <a:xfrm>
            <a:off x="1145628" y="5404746"/>
            <a:ext cx="4445875" cy="680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EDEA019-64FB-4C05-467E-EDE80A60441D}"/>
              </a:ext>
            </a:extLst>
          </p:cNvPr>
          <p:cNvSpPr>
            <a:spLocks noGrp="1"/>
          </p:cNvSpPr>
          <p:nvPr/>
        </p:nvSpPr>
        <p:spPr>
          <a:xfrm>
            <a:off x="480434" y="4951619"/>
            <a:ext cx="1306325" cy="45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1. 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F0E44C9-612A-0D6D-6E84-08A6ED83071D}"/>
              </a:ext>
            </a:extLst>
          </p:cNvPr>
          <p:cNvSpPr/>
          <p:nvPr/>
        </p:nvSpPr>
        <p:spPr>
          <a:xfrm flipV="1">
            <a:off x="5893577" y="5531912"/>
            <a:ext cx="1077102" cy="4264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15D9117D-42E7-66E8-D6D8-BAE25A85D95A}"/>
              </a:ext>
            </a:extLst>
          </p:cNvPr>
          <p:cNvSpPr>
            <a:spLocks noGrp="1"/>
          </p:cNvSpPr>
          <p:nvPr/>
        </p:nvSpPr>
        <p:spPr>
          <a:xfrm>
            <a:off x="9006838" y="4186140"/>
            <a:ext cx="1306325" cy="45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2. 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45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30CD25-4F74-27F1-D184-F23321D8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93" y="2411240"/>
            <a:ext cx="4437626" cy="2608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F80728-7860-E35B-EC38-0C9188003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302" y="1509899"/>
            <a:ext cx="4839119" cy="51591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EE4FC7-6C73-CC0E-72A7-2DA4DE5DA824}"/>
              </a:ext>
            </a:extLst>
          </p:cNvPr>
          <p:cNvSpPr/>
          <p:nvPr/>
        </p:nvSpPr>
        <p:spPr>
          <a:xfrm>
            <a:off x="2165132" y="4110512"/>
            <a:ext cx="767255" cy="373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587EB930-06A9-1DA6-92A4-208E1F250601}"/>
              </a:ext>
            </a:extLst>
          </p:cNvPr>
          <p:cNvSpPr>
            <a:spLocks noGrp="1"/>
          </p:cNvSpPr>
          <p:nvPr/>
        </p:nvSpPr>
        <p:spPr>
          <a:xfrm>
            <a:off x="8530347" y="5348101"/>
            <a:ext cx="1306325" cy="45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3. 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E46CF99-83D8-9ADC-FCC2-11A484104B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658"/>
          <a:stretch/>
        </p:blipFill>
        <p:spPr>
          <a:xfrm>
            <a:off x="1075834" y="5874006"/>
            <a:ext cx="4448050" cy="75124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E9778B4-3A63-B4C7-4B65-175831F50F8B}"/>
              </a:ext>
            </a:extLst>
          </p:cNvPr>
          <p:cNvSpPr/>
          <p:nvPr/>
        </p:nvSpPr>
        <p:spPr>
          <a:xfrm flipV="1">
            <a:off x="5433937" y="6036420"/>
            <a:ext cx="1234181" cy="4264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664874C-2F67-F6D0-B57B-5414B8F7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466726"/>
            <a:ext cx="9715500" cy="1104900"/>
          </a:xfrm>
        </p:spPr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2400" b="1" i="1" dirty="0"/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225408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2400" b="1" i="1" dirty="0"/>
              <a:t>비밀번호 찾기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18C06-1206-FAE8-870E-5F7AFE97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61389"/>
            <a:ext cx="3890141" cy="4644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C38244-4F19-3063-06DB-EA4FFA510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16"/>
          <a:stretch/>
        </p:blipFill>
        <p:spPr>
          <a:xfrm>
            <a:off x="6816243" y="1817882"/>
            <a:ext cx="3927029" cy="46449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9E1827-4E36-691F-4545-3FDF4CDDA0BB}"/>
              </a:ext>
            </a:extLst>
          </p:cNvPr>
          <p:cNvSpPr/>
          <p:nvPr/>
        </p:nvSpPr>
        <p:spPr>
          <a:xfrm>
            <a:off x="1821061" y="4256139"/>
            <a:ext cx="3318498" cy="327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F9F84D-D0F3-31DF-87A8-6E591062C1BE}"/>
              </a:ext>
            </a:extLst>
          </p:cNvPr>
          <p:cNvSpPr/>
          <p:nvPr/>
        </p:nvSpPr>
        <p:spPr>
          <a:xfrm>
            <a:off x="1821061" y="5475890"/>
            <a:ext cx="3318498" cy="336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8F8AB-E4B0-D796-F3B9-E01D24087B4F}"/>
              </a:ext>
            </a:extLst>
          </p:cNvPr>
          <p:cNvSpPr/>
          <p:nvPr/>
        </p:nvSpPr>
        <p:spPr>
          <a:xfrm>
            <a:off x="6975726" y="4233279"/>
            <a:ext cx="1616482" cy="327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CB1E16-937F-2968-5110-07428C078816}"/>
              </a:ext>
            </a:extLst>
          </p:cNvPr>
          <p:cNvSpPr/>
          <p:nvPr/>
        </p:nvSpPr>
        <p:spPr>
          <a:xfrm>
            <a:off x="6975726" y="5475890"/>
            <a:ext cx="1616482" cy="327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DD5FC2E-01F4-3E28-C235-723160692F54}"/>
              </a:ext>
            </a:extLst>
          </p:cNvPr>
          <p:cNvSpPr/>
          <p:nvPr/>
        </p:nvSpPr>
        <p:spPr>
          <a:xfrm flipV="1">
            <a:off x="5457192" y="5901801"/>
            <a:ext cx="1465984" cy="4264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55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래픽 23">
            <a:extLst>
              <a:ext uri="{FF2B5EF4-FFF2-40B4-BE49-F238E27FC236}">
                <a16:creationId xmlns:a16="http://schemas.microsoft.com/office/drawing/2014/main" id="{9DE39F1A-304D-EE4E-F97F-41892D9962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9351" y="2743200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F3F2D45-7582-C9F9-7F48-BC4E1E53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49AA07F-1C15-9961-0AA3-F60095591967}"/>
              </a:ext>
            </a:extLst>
          </p:cNvPr>
          <p:cNvSpPr/>
          <p:nvPr/>
        </p:nvSpPr>
        <p:spPr>
          <a:xfrm rot="7806173">
            <a:off x="4365840" y="3974456"/>
            <a:ext cx="2660218" cy="1867414"/>
          </a:xfrm>
          <a:prstGeom prst="rtTriangle">
            <a:avLst/>
          </a:prstGeom>
          <a:solidFill>
            <a:srgbClr val="FF37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01E3BE3-9591-B22D-52C4-5E687782CF8D}"/>
              </a:ext>
            </a:extLst>
          </p:cNvPr>
          <p:cNvSpPr/>
          <p:nvPr/>
        </p:nvSpPr>
        <p:spPr>
          <a:xfrm>
            <a:off x="307755" y="1347626"/>
            <a:ext cx="5278298" cy="5278298"/>
          </a:xfrm>
          <a:prstGeom prst="ellipse">
            <a:avLst/>
          </a:prstGeom>
          <a:solidFill>
            <a:srgbClr val="FF4D5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20CF3-3282-A50D-5523-BD635C09D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190"/>
            <a:ext cx="10515600" cy="5731314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i="1" dirty="0"/>
              <a:t> Chapter1. </a:t>
            </a:r>
            <a:r>
              <a:rPr lang="ko-KR" altLang="en-US" sz="3200" b="1" dirty="0" err="1"/>
              <a:t>챌린저스</a:t>
            </a:r>
            <a:r>
              <a:rPr lang="ko-KR" altLang="en-US" sz="3200" b="1" dirty="0"/>
              <a:t> </a:t>
            </a:r>
            <a:r>
              <a:rPr lang="ko-KR" altLang="en-US" sz="3200" b="1" i="1" dirty="0"/>
              <a:t>소개</a:t>
            </a:r>
            <a:endParaRPr lang="en-US" altLang="ko-KR" sz="3200" b="1" i="1" dirty="0"/>
          </a:p>
          <a:p>
            <a:pPr>
              <a:lnSpc>
                <a:spcPct val="100000"/>
              </a:lnSpc>
            </a:pPr>
            <a:r>
              <a:rPr lang="en-US" altLang="ko-KR" sz="2400" b="1" i="1" dirty="0"/>
              <a:t> Chapter2. </a:t>
            </a:r>
            <a:r>
              <a:rPr lang="ko-KR" altLang="en-US" sz="3200" b="1" i="1" dirty="0"/>
              <a:t>주요 기능 설명</a:t>
            </a:r>
          </a:p>
          <a:p>
            <a:pPr>
              <a:lnSpc>
                <a:spcPct val="100000"/>
              </a:lnSpc>
            </a:pPr>
            <a:r>
              <a:rPr lang="en-US" altLang="ko-KR" sz="2400" b="1" i="1" dirty="0"/>
              <a:t> Chapter3. </a:t>
            </a:r>
            <a:r>
              <a:rPr lang="ko-KR" altLang="en-US" sz="3200" b="1" dirty="0"/>
              <a:t>각 페이지 기능 설명</a:t>
            </a:r>
            <a:endParaRPr lang="en-US" altLang="ko-KR" sz="3200" b="1" dirty="0"/>
          </a:p>
          <a:p>
            <a:pPr>
              <a:lnSpc>
                <a:spcPct val="100000"/>
              </a:lnSpc>
            </a:pPr>
            <a:r>
              <a:rPr lang="en-US" altLang="ko-KR" sz="2400" b="1" i="1" dirty="0"/>
              <a:t> Chapter4. </a:t>
            </a:r>
            <a:r>
              <a:rPr lang="en-US" altLang="ko-KR" sz="3200" b="1" i="1" dirty="0"/>
              <a:t>DB </a:t>
            </a:r>
            <a:r>
              <a:rPr lang="ko-KR" altLang="en-US" sz="3200" b="1" i="1" dirty="0"/>
              <a:t>설계</a:t>
            </a:r>
          </a:p>
          <a:p>
            <a:pPr>
              <a:lnSpc>
                <a:spcPct val="100000"/>
              </a:lnSpc>
            </a:pPr>
            <a:r>
              <a:rPr lang="en-US" altLang="ko-KR" sz="2400" b="1" i="1" dirty="0"/>
              <a:t> Chapter5. </a:t>
            </a:r>
            <a:r>
              <a:rPr lang="ko-KR" altLang="en-US" sz="3200" b="1" i="1" dirty="0"/>
              <a:t>역할 분담</a:t>
            </a:r>
            <a:endParaRPr lang="en-US" altLang="ko-KR" sz="3200" b="1" i="1" dirty="0"/>
          </a:p>
          <a:p>
            <a:pPr>
              <a:lnSpc>
                <a:spcPct val="100000"/>
              </a:lnSpc>
            </a:pPr>
            <a:r>
              <a:rPr lang="en-US" altLang="ko-KR" sz="2400" b="1" i="1" dirty="0"/>
              <a:t> Chapter6.</a:t>
            </a:r>
            <a:r>
              <a:rPr lang="en-US" altLang="ko-KR" sz="2800" b="1" i="1" dirty="0"/>
              <a:t> </a:t>
            </a:r>
            <a:r>
              <a:rPr lang="ko-KR" altLang="en-US" sz="3200" b="1" i="1" dirty="0"/>
              <a:t>개발 일정</a:t>
            </a:r>
            <a:endParaRPr lang="en-US" altLang="ko-KR" sz="3200" b="1" i="1" dirty="0"/>
          </a:p>
          <a:p>
            <a:pPr>
              <a:lnSpc>
                <a:spcPct val="100000"/>
              </a:lnSpc>
            </a:pPr>
            <a:r>
              <a:rPr lang="en-US" altLang="ko-KR" sz="2400" b="1" i="1" dirty="0"/>
              <a:t> Chapter7. </a:t>
            </a:r>
            <a:r>
              <a:rPr lang="ko-KR" altLang="en-US" sz="3200" b="1" i="1" dirty="0"/>
              <a:t>개발 환경</a:t>
            </a:r>
            <a:endParaRPr lang="en-US" altLang="ko-KR" sz="3200" b="1" i="1" dirty="0"/>
          </a:p>
          <a:p>
            <a:pPr>
              <a:lnSpc>
                <a:spcPct val="100000"/>
              </a:lnSpc>
            </a:pPr>
            <a:r>
              <a:rPr lang="en-US" altLang="ko-KR" sz="2400" b="1" i="1" dirty="0"/>
              <a:t> Chapter8. </a:t>
            </a:r>
            <a:r>
              <a:rPr lang="ko-KR" altLang="en-US" sz="3200" b="1" i="1" dirty="0"/>
              <a:t>프로그램 시연</a:t>
            </a:r>
            <a:endParaRPr lang="en-US" altLang="ko-KR" sz="3200" b="1" i="1" dirty="0"/>
          </a:p>
          <a:p>
            <a:pPr>
              <a:lnSpc>
                <a:spcPct val="100000"/>
              </a:lnSpc>
            </a:pPr>
            <a:endParaRPr lang="en-US" altLang="ko-KR" sz="2800" b="1" i="1" dirty="0"/>
          </a:p>
          <a:p>
            <a:pPr>
              <a:lnSpc>
                <a:spcPct val="100000"/>
              </a:lnSpc>
            </a:pPr>
            <a:endParaRPr lang="ko-KR" altLang="en-US" sz="2800" b="1" i="1" dirty="0"/>
          </a:p>
          <a:p>
            <a:pPr>
              <a:lnSpc>
                <a:spcPct val="100000"/>
              </a:lnSpc>
            </a:pPr>
            <a:endParaRPr lang="en-US" altLang="ko-KR" sz="3600" b="1" i="1" dirty="0"/>
          </a:p>
          <a:p>
            <a:pPr>
              <a:lnSpc>
                <a:spcPct val="100000"/>
              </a:lnSpc>
            </a:pPr>
            <a:endParaRPr lang="ko-KR" altLang="en-US" sz="2800" b="1" i="1" dirty="0"/>
          </a:p>
          <a:p>
            <a:pPr>
              <a:lnSpc>
                <a:spcPct val="100000"/>
              </a:lnSpc>
            </a:pPr>
            <a:endParaRPr lang="ko-KR" altLang="en-US" sz="3200" b="1" i="1" dirty="0"/>
          </a:p>
          <a:p>
            <a:pPr>
              <a:lnSpc>
                <a:spcPct val="100000"/>
              </a:lnSpc>
            </a:pPr>
            <a:endParaRPr lang="ko-KR" altLang="en-US" sz="2400" b="1" i="1" dirty="0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956EBCBF-D70B-0887-2457-B324B9D2AAE9}"/>
              </a:ext>
            </a:extLst>
          </p:cNvPr>
          <p:cNvSpPr/>
          <p:nvPr/>
        </p:nvSpPr>
        <p:spPr>
          <a:xfrm rot="2134363">
            <a:off x="266700" y="2484985"/>
            <a:ext cx="889470" cy="858290"/>
          </a:xfrm>
          <a:prstGeom prst="rtTriangle">
            <a:avLst/>
          </a:prstGeom>
          <a:solidFill>
            <a:srgbClr val="FF37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A557FD75-78A2-E6F1-EB8A-1E08AF739C6B}"/>
              </a:ext>
            </a:extLst>
          </p:cNvPr>
          <p:cNvSpPr/>
          <p:nvPr/>
        </p:nvSpPr>
        <p:spPr>
          <a:xfrm rot="7702772" flipH="1">
            <a:off x="10339099" y="767674"/>
            <a:ext cx="714952" cy="503006"/>
          </a:xfrm>
          <a:prstGeom prst="rtTriangle">
            <a:avLst/>
          </a:prstGeom>
          <a:solidFill>
            <a:srgbClr val="FF37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F1CE61B3-0AD7-501E-664A-F9046FA4C5CD}"/>
              </a:ext>
            </a:extLst>
          </p:cNvPr>
          <p:cNvSpPr/>
          <p:nvPr/>
        </p:nvSpPr>
        <p:spPr>
          <a:xfrm rot="1950239">
            <a:off x="8124542" y="2279831"/>
            <a:ext cx="1217111" cy="565049"/>
          </a:xfrm>
          <a:prstGeom prst="rtTriangle">
            <a:avLst/>
          </a:prstGeom>
          <a:solidFill>
            <a:srgbClr val="FF37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A107712-BF5C-6D4A-12FB-FA43FFA3E629}"/>
              </a:ext>
            </a:extLst>
          </p:cNvPr>
          <p:cNvSpPr/>
          <p:nvPr/>
        </p:nvSpPr>
        <p:spPr>
          <a:xfrm>
            <a:off x="5384446" y="637680"/>
            <a:ext cx="852312" cy="852312"/>
          </a:xfrm>
          <a:prstGeom prst="ellipse">
            <a:avLst/>
          </a:prstGeom>
          <a:solidFill>
            <a:srgbClr val="FF4D5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93A551-C2F2-F1FA-CAA5-4D63DD31E0B4}"/>
              </a:ext>
            </a:extLst>
          </p:cNvPr>
          <p:cNvSpPr txBox="1"/>
          <p:nvPr/>
        </p:nvSpPr>
        <p:spPr>
          <a:xfrm rot="21403790">
            <a:off x="7941934" y="2110474"/>
            <a:ext cx="871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+mj-lt"/>
              </a:rPr>
              <a:t>A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BE399E-6CB7-DB4A-5C7F-E1D556C18304}"/>
              </a:ext>
            </a:extLst>
          </p:cNvPr>
          <p:cNvSpPr txBox="1"/>
          <p:nvPr/>
        </p:nvSpPr>
        <p:spPr>
          <a:xfrm rot="20827774">
            <a:off x="8988640" y="664782"/>
            <a:ext cx="871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+mj-lt"/>
              </a:rPr>
              <a:t>L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813AC6-FDF2-0123-F144-54A87A3A001F}"/>
              </a:ext>
            </a:extLst>
          </p:cNvPr>
          <p:cNvSpPr txBox="1"/>
          <p:nvPr/>
        </p:nvSpPr>
        <p:spPr>
          <a:xfrm rot="752258">
            <a:off x="10968244" y="1256218"/>
            <a:ext cx="871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+mj-lt"/>
              </a:rPr>
              <a:t>L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CCDFBB-E1E7-E5AB-08F8-DCF4E4EF85BD}"/>
              </a:ext>
            </a:extLst>
          </p:cNvPr>
          <p:cNvSpPr txBox="1"/>
          <p:nvPr/>
        </p:nvSpPr>
        <p:spPr>
          <a:xfrm rot="575714">
            <a:off x="5763998" y="561057"/>
            <a:ext cx="871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+mj-lt"/>
              </a:rPr>
              <a:t>C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37594D-A7E2-D7F7-05AA-D233E363C097}"/>
              </a:ext>
            </a:extLst>
          </p:cNvPr>
          <p:cNvSpPr txBox="1"/>
          <p:nvPr/>
        </p:nvSpPr>
        <p:spPr>
          <a:xfrm rot="425853">
            <a:off x="6708295" y="1305462"/>
            <a:ext cx="871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+mj-lt"/>
              </a:rPr>
              <a:t>H</a:t>
            </a:r>
            <a:endParaRPr lang="ko-KR" altLang="en-US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785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0B4B7E-1398-9131-F13E-7EFCA0F04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25" y="2583106"/>
            <a:ext cx="9350550" cy="16917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2F52024-0D38-9BED-51A7-FAACD4CCEDCC}"/>
              </a:ext>
            </a:extLst>
          </p:cNvPr>
          <p:cNvSpPr/>
          <p:nvPr/>
        </p:nvSpPr>
        <p:spPr>
          <a:xfrm>
            <a:off x="1180618" y="3333509"/>
            <a:ext cx="2847372" cy="798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8CC6EEA-BCAB-7ADE-8A67-F4C0A7AF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466726"/>
            <a:ext cx="9715500" cy="1104900"/>
          </a:xfrm>
        </p:spPr>
        <p:txBody>
          <a:bodyPr>
            <a:normAutofit/>
          </a:bodyPr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2200" b="1" i="1" dirty="0"/>
              <a:t>회원 정보 조회</a:t>
            </a:r>
            <a:r>
              <a:rPr lang="en-US" altLang="ko-KR" sz="2200" b="1" i="1" dirty="0"/>
              <a:t>/ </a:t>
            </a:r>
            <a:r>
              <a:rPr lang="ko-KR" altLang="en-US" sz="2200" b="1" i="1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568260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2200" b="1" i="1" dirty="0"/>
              <a:t>회원 정보 조회</a:t>
            </a:r>
            <a:r>
              <a:rPr lang="en-US" altLang="ko-KR" sz="2200" b="1" i="1" dirty="0"/>
              <a:t>/ </a:t>
            </a:r>
            <a:r>
              <a:rPr lang="ko-KR" altLang="en-US" sz="2200" b="1" i="1" dirty="0"/>
              <a:t>수정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7C7045FC-6A5A-8132-ADF6-4E2189A4F1A2}"/>
              </a:ext>
            </a:extLst>
          </p:cNvPr>
          <p:cNvSpPr>
            <a:spLocks noGrp="1"/>
          </p:cNvSpPr>
          <p:nvPr/>
        </p:nvSpPr>
        <p:spPr>
          <a:xfrm>
            <a:off x="7767103" y="1477552"/>
            <a:ext cx="1306325" cy="1030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b="1" dirty="0">
                <a:solidFill>
                  <a:srgbClr val="FF0000"/>
                </a:solidFill>
              </a:rPr>
              <a:t>.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06848B1C-980D-7367-D90E-F42048B86C66}"/>
              </a:ext>
            </a:extLst>
          </p:cNvPr>
          <p:cNvSpPr>
            <a:spLocks noGrp="1"/>
          </p:cNvSpPr>
          <p:nvPr/>
        </p:nvSpPr>
        <p:spPr>
          <a:xfrm>
            <a:off x="7767103" y="1216569"/>
            <a:ext cx="1306325" cy="1030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b="1" dirty="0">
                <a:solidFill>
                  <a:srgbClr val="FF0000"/>
                </a:solidFill>
              </a:rPr>
              <a:t>.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F770A488-CF48-7001-65DD-E742917318B9}"/>
              </a:ext>
            </a:extLst>
          </p:cNvPr>
          <p:cNvSpPr>
            <a:spLocks noGrp="1"/>
          </p:cNvSpPr>
          <p:nvPr/>
        </p:nvSpPr>
        <p:spPr>
          <a:xfrm>
            <a:off x="7767103" y="918451"/>
            <a:ext cx="1306325" cy="1030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b="1" dirty="0">
                <a:solidFill>
                  <a:srgbClr val="FF0000"/>
                </a:solidFill>
              </a:rPr>
              <a:t>.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C86468-40ED-2264-5D34-BE4DB42F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22" y="1504325"/>
            <a:ext cx="3207409" cy="52667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D79450-E150-7EFC-A20B-A013CC759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472" y="2287666"/>
            <a:ext cx="2784293" cy="448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1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CC84D4-ABE0-79A4-E9BD-7E9C801B6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83" y="2165247"/>
            <a:ext cx="9381033" cy="33683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B401A98-8002-E8F8-7BA1-80B8E723BAF2}"/>
              </a:ext>
            </a:extLst>
          </p:cNvPr>
          <p:cNvSpPr/>
          <p:nvPr/>
        </p:nvSpPr>
        <p:spPr>
          <a:xfrm>
            <a:off x="4495800" y="4676552"/>
            <a:ext cx="1071880" cy="606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56774C-0778-56DE-D484-DF84AA0C07BD}"/>
              </a:ext>
            </a:extLst>
          </p:cNvPr>
          <p:cNvSpPr/>
          <p:nvPr/>
        </p:nvSpPr>
        <p:spPr>
          <a:xfrm>
            <a:off x="3495555" y="2870522"/>
            <a:ext cx="2847372" cy="798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3FF1319-102F-9DC3-E6F8-4B42BF33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20" y="517526"/>
            <a:ext cx="9715500" cy="1104900"/>
          </a:xfrm>
        </p:spPr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en-US" altLang="ko-KR" dirty="0"/>
              <a:t> </a:t>
            </a:r>
            <a:r>
              <a:rPr lang="ko-KR" altLang="en-US" sz="2400" dirty="0"/>
              <a:t>나의 </a:t>
            </a:r>
            <a:r>
              <a:rPr lang="ko-KR" altLang="en-US" sz="2400" dirty="0" err="1"/>
              <a:t>챌린지</a:t>
            </a:r>
            <a:endParaRPr lang="ko-KR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70756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20" y="517526"/>
            <a:ext cx="9715500" cy="1104900"/>
          </a:xfrm>
        </p:spPr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en-US" altLang="ko-KR" dirty="0"/>
              <a:t> </a:t>
            </a:r>
            <a:r>
              <a:rPr lang="ko-KR" altLang="en-US" sz="2400" dirty="0"/>
              <a:t>나의 </a:t>
            </a:r>
            <a:r>
              <a:rPr lang="ko-KR" altLang="en-US" sz="2400" dirty="0" err="1"/>
              <a:t>챌린지</a:t>
            </a:r>
            <a:endParaRPr lang="ko-KR" altLang="en-US" sz="2400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68AC1C-5675-DD7E-E544-2888D1D7F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75" y="1404946"/>
            <a:ext cx="7966850" cy="52641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4B68D0-FED6-C885-83F9-6A78003F07A9}"/>
              </a:ext>
            </a:extLst>
          </p:cNvPr>
          <p:cNvSpPr/>
          <p:nvPr/>
        </p:nvSpPr>
        <p:spPr>
          <a:xfrm>
            <a:off x="3613952" y="2801072"/>
            <a:ext cx="4962887" cy="451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94F93A-7383-45DB-64C6-5F83955B1AC4}"/>
              </a:ext>
            </a:extLst>
          </p:cNvPr>
          <p:cNvSpPr/>
          <p:nvPr/>
        </p:nvSpPr>
        <p:spPr>
          <a:xfrm>
            <a:off x="3094660" y="3346183"/>
            <a:ext cx="6002680" cy="1264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40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0" y="548006"/>
            <a:ext cx="9715500" cy="1104900"/>
          </a:xfrm>
        </p:spPr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2400" dirty="0"/>
              <a:t>나의 예치금</a:t>
            </a:r>
            <a:endParaRPr lang="ko-KR" altLang="en-US" sz="2400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857009-1D92-3A1A-D67B-654716083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858" y="1678395"/>
            <a:ext cx="5600283" cy="46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23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01. </a:t>
            </a:r>
            <a:r>
              <a:rPr lang="ko-KR" altLang="en-US" b="1" i="1" dirty="0"/>
              <a:t>로그인</a:t>
            </a:r>
            <a:r>
              <a:rPr lang="en-US" altLang="ko-KR" b="1" i="1" dirty="0"/>
              <a:t>, </a:t>
            </a:r>
            <a:r>
              <a:rPr lang="ko-KR" altLang="en-US" b="1" i="1" dirty="0"/>
              <a:t>마이페이지</a:t>
            </a:r>
            <a:r>
              <a:rPr lang="en-US" altLang="ko-KR" b="1" i="1" dirty="0"/>
              <a:t>-</a:t>
            </a:r>
            <a:r>
              <a:rPr lang="ko-KR" altLang="en-US" sz="2400" dirty="0"/>
              <a:t>나의 레벨</a:t>
            </a:r>
            <a:endParaRPr lang="ko-KR" altLang="en-US" sz="2400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5D07F-799C-E0A2-9843-CB88F438A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1" r="8759"/>
          <a:stretch/>
        </p:blipFill>
        <p:spPr>
          <a:xfrm>
            <a:off x="6374678" y="1649418"/>
            <a:ext cx="5138195" cy="48186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32D2CA-38DD-7661-BB7B-1A48502BA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90" y="2648503"/>
            <a:ext cx="5968732" cy="28204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EE08F0-CC01-5C4B-1EA3-92E135FB89A2}"/>
              </a:ext>
            </a:extLst>
          </p:cNvPr>
          <p:cNvSpPr/>
          <p:nvPr/>
        </p:nvSpPr>
        <p:spPr>
          <a:xfrm>
            <a:off x="5132407" y="3669555"/>
            <a:ext cx="1071880" cy="606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C5FEE3E-FBEE-24AA-4450-8A5D3F9CF9E9}"/>
              </a:ext>
            </a:extLst>
          </p:cNvPr>
          <p:cNvSpPr/>
          <p:nvPr/>
        </p:nvSpPr>
        <p:spPr>
          <a:xfrm rot="20363375" flipV="1">
            <a:off x="6259628" y="3324682"/>
            <a:ext cx="851581" cy="4264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113F79-FA50-AE44-B238-A3D2C2579AE2}"/>
              </a:ext>
            </a:extLst>
          </p:cNvPr>
          <p:cNvSpPr/>
          <p:nvPr/>
        </p:nvSpPr>
        <p:spPr>
          <a:xfrm>
            <a:off x="4173636" y="4563421"/>
            <a:ext cx="2201041" cy="606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4FF70A-FCC8-17A7-F0CE-E575935DD35C}"/>
              </a:ext>
            </a:extLst>
          </p:cNvPr>
          <p:cNvSpPr/>
          <p:nvPr/>
        </p:nvSpPr>
        <p:spPr>
          <a:xfrm>
            <a:off x="946228" y="3669555"/>
            <a:ext cx="1843271" cy="606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6660F124-BD82-0C6E-1BC4-80D6876917E1}"/>
              </a:ext>
            </a:extLst>
          </p:cNvPr>
          <p:cNvSpPr>
            <a:spLocks noGrp="1"/>
          </p:cNvSpPr>
          <p:nvPr/>
        </p:nvSpPr>
        <p:spPr>
          <a:xfrm>
            <a:off x="4014386" y="3447337"/>
            <a:ext cx="1306325" cy="45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94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CEB455F-7A7E-4F9E-B2BE-B932F1545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-1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B1E2D8-FF60-596B-BF33-7EEBA0298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225" y="1475116"/>
            <a:ext cx="9939054" cy="47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97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80C339D-6549-5956-2193-1B77D66C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670" y="1626394"/>
            <a:ext cx="6599739" cy="48028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-2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572E9D4-4EF5-E116-627D-8F6B3C8FF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6927" y="1626394"/>
            <a:ext cx="7709897" cy="480285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9BE58C-61DE-E724-43A9-91207DD74226}"/>
              </a:ext>
            </a:extLst>
          </p:cNvPr>
          <p:cNvSpPr/>
          <p:nvPr/>
        </p:nvSpPr>
        <p:spPr>
          <a:xfrm>
            <a:off x="2399478" y="5999049"/>
            <a:ext cx="1163053" cy="484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9793AC-EFFB-6FF1-DB34-01130FFC8A41}"/>
              </a:ext>
            </a:extLst>
          </p:cNvPr>
          <p:cNvSpPr/>
          <p:nvPr/>
        </p:nvSpPr>
        <p:spPr>
          <a:xfrm>
            <a:off x="8716057" y="6059207"/>
            <a:ext cx="1163053" cy="484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E0676EB-4D70-4569-5673-D238D90CBA08}"/>
              </a:ext>
            </a:extLst>
          </p:cNvPr>
          <p:cNvSpPr/>
          <p:nvPr/>
        </p:nvSpPr>
        <p:spPr>
          <a:xfrm>
            <a:off x="3805139" y="6087203"/>
            <a:ext cx="4612104" cy="3007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313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-3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EECF140-96E5-7E0A-1D9A-D8E65C3E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86" y="2076327"/>
            <a:ext cx="5574692" cy="354467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3AB404D-7467-DE35-E443-F210D118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22" y="2076326"/>
            <a:ext cx="5661944" cy="35446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9BE58C-61DE-E724-43A9-91207DD74226}"/>
              </a:ext>
            </a:extLst>
          </p:cNvPr>
          <p:cNvSpPr/>
          <p:nvPr/>
        </p:nvSpPr>
        <p:spPr>
          <a:xfrm>
            <a:off x="2422165" y="5196622"/>
            <a:ext cx="1163053" cy="484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9793AC-EFFB-6FF1-DB34-01130FFC8A41}"/>
              </a:ext>
            </a:extLst>
          </p:cNvPr>
          <p:cNvSpPr/>
          <p:nvPr/>
        </p:nvSpPr>
        <p:spPr>
          <a:xfrm>
            <a:off x="8362249" y="5163035"/>
            <a:ext cx="1163053" cy="484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E0676EB-4D70-4569-5673-D238D90CBA08}"/>
              </a:ext>
            </a:extLst>
          </p:cNvPr>
          <p:cNvSpPr/>
          <p:nvPr/>
        </p:nvSpPr>
        <p:spPr>
          <a:xfrm>
            <a:off x="3759199" y="5259837"/>
            <a:ext cx="4421604" cy="2907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38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-4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8665F08-B529-4AD3-480D-5C06C6001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94" t="36598" r="32496" b="7986"/>
          <a:stretch/>
        </p:blipFill>
        <p:spPr>
          <a:xfrm>
            <a:off x="2381853" y="1571626"/>
            <a:ext cx="2768981" cy="152172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79113E7-67C4-13C6-D8A0-7C792C39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55" t="39264" r="32000" b="-1227"/>
          <a:stretch/>
        </p:blipFill>
        <p:spPr>
          <a:xfrm>
            <a:off x="2380259" y="3301469"/>
            <a:ext cx="2862462" cy="143545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720E57-08F9-8D62-5EE0-CFC0AC139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37" t="39264" r="31099" b="-614"/>
          <a:stretch/>
        </p:blipFill>
        <p:spPr>
          <a:xfrm>
            <a:off x="2493365" y="5070969"/>
            <a:ext cx="2606794" cy="141799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9D4756C-A84E-8567-9507-1F79D247D70C}"/>
              </a:ext>
            </a:extLst>
          </p:cNvPr>
          <p:cNvSpPr/>
          <p:nvPr/>
        </p:nvSpPr>
        <p:spPr>
          <a:xfrm rot="5400000">
            <a:off x="3381099" y="2965501"/>
            <a:ext cx="554207" cy="2544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5ACF96A-23C2-B5FD-361A-22DE4834DD3B}"/>
              </a:ext>
            </a:extLst>
          </p:cNvPr>
          <p:cNvSpPr/>
          <p:nvPr/>
        </p:nvSpPr>
        <p:spPr>
          <a:xfrm rot="5400000">
            <a:off x="3381099" y="4869171"/>
            <a:ext cx="554207" cy="2544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72D74B9-471C-03C6-03F0-22237DA4E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981" y="1596338"/>
            <a:ext cx="4259760" cy="132619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A00A098-1B0A-134C-EEA1-25A2B109B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1981" y="3210735"/>
            <a:ext cx="4259760" cy="144275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010C243-174C-155F-E980-0F0EDA463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1981" y="5098917"/>
            <a:ext cx="4259760" cy="139408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E385627-0732-7067-D955-A4CAB67A62C7}"/>
              </a:ext>
            </a:extLst>
          </p:cNvPr>
          <p:cNvSpPr/>
          <p:nvPr/>
        </p:nvSpPr>
        <p:spPr>
          <a:xfrm rot="5400000">
            <a:off x="7447306" y="4793501"/>
            <a:ext cx="363043" cy="2305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6ABD5C8-9FE4-0BDA-EE7A-B57F6A001DE3}"/>
              </a:ext>
            </a:extLst>
          </p:cNvPr>
          <p:cNvSpPr/>
          <p:nvPr/>
        </p:nvSpPr>
        <p:spPr>
          <a:xfrm rot="5400000">
            <a:off x="7447306" y="2913726"/>
            <a:ext cx="363043" cy="2305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98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7ECE589C-C831-A3D2-01E2-C2271EB831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312" y="3214687"/>
            <a:ext cx="8670925" cy="1133475"/>
          </a:xfrm>
        </p:spPr>
        <p:txBody>
          <a:bodyPr/>
          <a:lstStyle/>
          <a:p>
            <a:r>
              <a:rPr lang="ko-KR" altLang="en-US" dirty="0" err="1"/>
              <a:t>챌린저스</a:t>
            </a:r>
            <a:r>
              <a:rPr lang="ko-KR" altLang="en-US" dirty="0"/>
              <a:t>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1F6A-8711-C528-D7A1-D51BFDB00BB2}"/>
              </a:ext>
            </a:extLst>
          </p:cNvPr>
          <p:cNvSpPr txBox="1"/>
          <p:nvPr/>
        </p:nvSpPr>
        <p:spPr>
          <a:xfrm>
            <a:off x="2767458" y="3130229"/>
            <a:ext cx="131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i="1" dirty="0">
                <a:solidFill>
                  <a:schemeClr val="bg1"/>
                </a:solidFill>
              </a:rPr>
              <a:t>01</a:t>
            </a:r>
            <a:endParaRPr lang="ko-KR" altLang="en-US" sz="6600" b="1" i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39A0CE-FF82-D017-6D8F-29636720AF16}"/>
              </a:ext>
            </a:extLst>
          </p:cNvPr>
          <p:cNvSpPr/>
          <p:nvPr/>
        </p:nvSpPr>
        <p:spPr>
          <a:xfrm>
            <a:off x="2729358" y="3819524"/>
            <a:ext cx="1386840" cy="275906"/>
          </a:xfrm>
          <a:prstGeom prst="rect">
            <a:avLst/>
          </a:prstGeom>
          <a:gradFill>
            <a:gsLst>
              <a:gs pos="47000">
                <a:srgbClr val="FFFFFF">
                  <a:lumMod val="95000"/>
                  <a:alpha val="51000"/>
                </a:srgbClr>
              </a:gs>
              <a:gs pos="22000">
                <a:schemeClr val="bg1"/>
              </a:gs>
              <a:gs pos="61000">
                <a:schemeClr val="bg1">
                  <a:lumMod val="95000"/>
                </a:schemeClr>
              </a:gs>
              <a:gs pos="69000">
                <a:schemeClr val="bg1">
                  <a:lumMod val="85000"/>
                </a:schemeClr>
              </a:gs>
              <a:gs pos="32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84200" dist="1257300" dir="5400000" sx="84000" sy="84000" algn="ctr" rotWithShape="0">
              <a:schemeClr val="bg1">
                <a:lumMod val="75000"/>
                <a:alpha val="76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87176-531A-0E87-725D-A392A06ACE1F}"/>
              </a:ext>
            </a:extLst>
          </p:cNvPr>
          <p:cNvSpPr/>
          <p:nvPr/>
        </p:nvSpPr>
        <p:spPr>
          <a:xfrm>
            <a:off x="2729358" y="3915409"/>
            <a:ext cx="1386840" cy="463152"/>
          </a:xfrm>
          <a:prstGeom prst="rect">
            <a:avLst/>
          </a:pr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D32C-E880-71A6-D5E0-80E89B469858}"/>
              </a:ext>
            </a:extLst>
          </p:cNvPr>
          <p:cNvSpPr txBox="1"/>
          <p:nvPr/>
        </p:nvSpPr>
        <p:spPr>
          <a:xfrm>
            <a:off x="2795398" y="3903900"/>
            <a:ext cx="1280160" cy="400110"/>
          </a:xfrm>
          <a:prstGeom prst="rect">
            <a:avLst/>
          </a:prstGeom>
          <a:solidFill>
            <a:srgbClr val="FF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</a:rPr>
              <a:t>Chapter</a:t>
            </a: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C1305F-C51B-1532-BE15-FAB2ACA4FB58}"/>
              </a:ext>
            </a:extLst>
          </p:cNvPr>
          <p:cNvSpPr/>
          <p:nvPr/>
        </p:nvSpPr>
        <p:spPr>
          <a:xfrm>
            <a:off x="2627312" y="2925632"/>
            <a:ext cx="1692531" cy="169253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물결 9">
            <a:extLst>
              <a:ext uri="{FF2B5EF4-FFF2-40B4-BE49-F238E27FC236}">
                <a16:creationId xmlns:a16="http://schemas.microsoft.com/office/drawing/2014/main" id="{76735CC3-5F88-1980-C7E8-76C122FFA11A}"/>
              </a:ext>
            </a:extLst>
          </p:cNvPr>
          <p:cNvSpPr/>
          <p:nvPr/>
        </p:nvSpPr>
        <p:spPr>
          <a:xfrm>
            <a:off x="-47625" y="328229"/>
            <a:ext cx="6638925" cy="1692531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EFBDBFB8-4D8C-8011-8469-17093C73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2" y="528254"/>
            <a:ext cx="5791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92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-5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EE1095-8348-48B4-B65E-2E6919C8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6" y="1872288"/>
            <a:ext cx="10607807" cy="39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81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-6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68A428-F5D5-4F4E-ED1D-C7FA36292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3" y="2087541"/>
            <a:ext cx="5544671" cy="3395393"/>
          </a:xfrm>
          <a:prstGeom prst="rect">
            <a:avLst/>
          </a:prstGeom>
        </p:spPr>
      </p:pic>
      <p:pic>
        <p:nvPicPr>
          <p:cNvPr id="4" name="그림 3" descr="텍스트, 전자기기, 스크린샷, 실내이(가) 표시된 사진&#10;&#10;자동 생성된 설명">
            <a:extLst>
              <a:ext uri="{FF2B5EF4-FFF2-40B4-BE49-F238E27FC236}">
                <a16:creationId xmlns:a16="http://schemas.microsoft.com/office/drawing/2014/main" id="{5C9E9A17-BD8D-FBAC-842A-984B7AC6D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317" y="2087541"/>
            <a:ext cx="5466230" cy="3395393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4F619EC-310C-FFBE-10D4-1E745DE83F8E}"/>
              </a:ext>
            </a:extLst>
          </p:cNvPr>
          <p:cNvSpPr/>
          <p:nvPr/>
        </p:nvSpPr>
        <p:spPr>
          <a:xfrm flipV="1">
            <a:off x="5644427" y="3694802"/>
            <a:ext cx="835722" cy="4264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09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-7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3BA43C-02F8-6B01-1584-89A331332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08" y="1589662"/>
            <a:ext cx="4076183" cy="49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34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-8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302FAA8-4970-E482-BDD1-0A7EE2C0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0" y="2257960"/>
            <a:ext cx="5885144" cy="208034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86848D6-FE83-CE72-B30C-429E81A46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75" y="2246834"/>
            <a:ext cx="4350705" cy="23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47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-9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8B4AE7-5EBE-C9BE-9DCF-7BAB6E1A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017" y="2239733"/>
            <a:ext cx="7523967" cy="23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4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-10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CF7AB89-6CE3-25C6-AF4B-6F8E3A53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383" y="1571626"/>
            <a:ext cx="6679233" cy="1699603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00F3073-4FFB-F1DB-30C6-FA36EE7CC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824" y="4030187"/>
            <a:ext cx="6026350" cy="236108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C03291F-BB47-8BB9-4413-916EFA7751F6}"/>
              </a:ext>
            </a:extLst>
          </p:cNvPr>
          <p:cNvSpPr/>
          <p:nvPr/>
        </p:nvSpPr>
        <p:spPr>
          <a:xfrm rot="5400000">
            <a:off x="5495951" y="3384422"/>
            <a:ext cx="1159902" cy="5325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541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-11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5C0B27-A277-C561-3AE9-3D0CF1EF4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5" y="1951033"/>
            <a:ext cx="5748073" cy="37079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A136EC-6DA8-A0D1-1F29-7C2435210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32" y="1951033"/>
            <a:ext cx="5748073" cy="37079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95ADD9-EA82-3F92-CE48-3B1068EC7E48}"/>
              </a:ext>
            </a:extLst>
          </p:cNvPr>
          <p:cNvSpPr/>
          <p:nvPr/>
        </p:nvSpPr>
        <p:spPr>
          <a:xfrm>
            <a:off x="375241" y="2505209"/>
            <a:ext cx="601580" cy="484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94B17E-80D5-51EA-C7AA-8A23D98A6B0E}"/>
              </a:ext>
            </a:extLst>
          </p:cNvPr>
          <p:cNvSpPr/>
          <p:nvPr/>
        </p:nvSpPr>
        <p:spPr>
          <a:xfrm>
            <a:off x="8616807" y="2488556"/>
            <a:ext cx="601580" cy="478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B8FD5C-E4AC-9208-3251-3DBEF38980A4}"/>
              </a:ext>
            </a:extLst>
          </p:cNvPr>
          <p:cNvSpPr/>
          <p:nvPr/>
        </p:nvSpPr>
        <p:spPr>
          <a:xfrm>
            <a:off x="2169886" y="3708388"/>
            <a:ext cx="1935080" cy="1878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2CBA63-B45E-C145-A02C-E9E252ACC7A0}"/>
              </a:ext>
            </a:extLst>
          </p:cNvPr>
          <p:cNvSpPr/>
          <p:nvPr/>
        </p:nvSpPr>
        <p:spPr>
          <a:xfrm>
            <a:off x="8105421" y="3691561"/>
            <a:ext cx="1935080" cy="1855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758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-12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B7CE4F-B219-5F9A-009A-E7D0C4BA0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578" y="1480037"/>
            <a:ext cx="6031281" cy="158776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D0E39C0-4C51-EE81-DF2E-96F78B09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439" y="3419643"/>
            <a:ext cx="6313117" cy="3249443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B826C4C-A5C5-3BBB-E58F-4F2BA916775C}"/>
              </a:ext>
            </a:extLst>
          </p:cNvPr>
          <p:cNvSpPr/>
          <p:nvPr/>
        </p:nvSpPr>
        <p:spPr>
          <a:xfrm rot="5400000">
            <a:off x="5706151" y="3114821"/>
            <a:ext cx="779694" cy="3579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611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-13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B2529C0A-7490-D0D2-7C1A-14E18A6F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81" y="1629029"/>
            <a:ext cx="3515638" cy="49304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D1B90B-2499-C3E2-13CA-93271881F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580" y="1395629"/>
            <a:ext cx="3453380" cy="52734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476545-4F81-20F5-CF0E-282C575E0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000" y="1457530"/>
            <a:ext cx="3397999" cy="527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43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-14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15DF65C-58BD-6491-0763-348029B2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54" y="1571627"/>
            <a:ext cx="3485197" cy="497484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5A279D0-A914-2026-321A-84169A19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198" y="1571626"/>
            <a:ext cx="3485197" cy="49748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2E9B28-9204-FB92-B6D7-00025EA0A1D1}"/>
              </a:ext>
            </a:extLst>
          </p:cNvPr>
          <p:cNvSpPr/>
          <p:nvPr/>
        </p:nvSpPr>
        <p:spPr>
          <a:xfrm>
            <a:off x="2769212" y="4826113"/>
            <a:ext cx="2683565" cy="1777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F27146-A4E7-E6AB-D7AF-14CD646DE433}"/>
              </a:ext>
            </a:extLst>
          </p:cNvPr>
          <p:cNvSpPr/>
          <p:nvPr/>
        </p:nvSpPr>
        <p:spPr>
          <a:xfrm>
            <a:off x="7084812" y="4823458"/>
            <a:ext cx="2683565" cy="1777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7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1AFEE4A1-C8FF-5767-E7F5-22CB18638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DD2A261-EEC6-DF5A-BA49-CD1F524B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챌린저스를</a:t>
            </a:r>
            <a:r>
              <a:rPr lang="ko-KR" altLang="en-US" dirty="0"/>
              <a:t> 소개합니다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CF245B-BA76-0113-6C0F-A1D1B629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696" y="3741316"/>
            <a:ext cx="7543801" cy="3209178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"/>
              </a:rPr>
              <a:t>Step1. </a:t>
            </a:r>
            <a:r>
              <a:rPr lang="ko-KR" altLang="en-US" sz="2800" b="1" dirty="0">
                <a:effectLst/>
                <a:latin typeface="Pretendard"/>
              </a:rPr>
              <a:t>아침기상</a:t>
            </a:r>
            <a:r>
              <a:rPr lang="en-US" altLang="ko-KR" sz="2800" b="1" dirty="0">
                <a:effectLst/>
                <a:latin typeface="Pretendard"/>
              </a:rPr>
              <a:t>, </a:t>
            </a:r>
            <a:r>
              <a:rPr lang="ko-KR" altLang="en-US" sz="2800" b="1" dirty="0">
                <a:effectLst/>
                <a:latin typeface="Pretendard"/>
              </a:rPr>
              <a:t>운동</a:t>
            </a:r>
            <a:r>
              <a:rPr lang="en-US" altLang="ko-KR" sz="2800" b="1" dirty="0">
                <a:effectLst/>
                <a:latin typeface="Pretendard"/>
              </a:rPr>
              <a:t>, </a:t>
            </a:r>
            <a:r>
              <a:rPr lang="ko-KR" altLang="en-US" sz="2800" b="1" dirty="0" err="1">
                <a:effectLst/>
                <a:latin typeface="Pretendard"/>
              </a:rPr>
              <a:t>책읽기</a:t>
            </a:r>
            <a:r>
              <a:rPr lang="en-US" altLang="ko-KR" sz="2800" b="1" dirty="0">
                <a:effectLst/>
                <a:latin typeface="Pretendard"/>
              </a:rPr>
              <a:t>, </a:t>
            </a:r>
            <a:r>
              <a:rPr lang="ko-KR" altLang="en-US" sz="2800" b="1" dirty="0">
                <a:effectLst/>
                <a:latin typeface="Pretendard"/>
              </a:rPr>
              <a:t>취미연습까지</a:t>
            </a:r>
            <a:br>
              <a:rPr lang="ko-KR" altLang="en-US" sz="2800" b="1" dirty="0"/>
            </a:br>
            <a:r>
              <a:rPr lang="ko-KR" altLang="en-US" sz="2800" b="1" dirty="0"/>
              <a:t>        </a:t>
            </a:r>
            <a:r>
              <a:rPr lang="ko-KR" altLang="en-US" sz="2800" b="1" dirty="0">
                <a:effectLst/>
                <a:latin typeface="Pretendard"/>
              </a:rPr>
              <a:t>나에게 필요한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"/>
              </a:rPr>
              <a:t>작은 미션을 선택</a:t>
            </a:r>
            <a:r>
              <a:rPr lang="ko-KR" altLang="en-US" sz="2800" b="1" dirty="0">
                <a:effectLst/>
                <a:latin typeface="Pretendard"/>
              </a:rPr>
              <a:t>하세요</a:t>
            </a:r>
            <a:r>
              <a:rPr lang="en-US" altLang="ko-KR" sz="2800" b="1" dirty="0">
                <a:effectLst/>
                <a:latin typeface="Pretendard"/>
              </a:rPr>
              <a:t>.</a:t>
            </a:r>
            <a:br>
              <a:rPr lang="ko-KR" altLang="en-US" sz="2800" b="1" dirty="0"/>
            </a:br>
            <a:r>
              <a:rPr lang="ko-KR" altLang="en-US" sz="2800" b="1" dirty="0"/>
              <a:t>        </a:t>
            </a:r>
            <a:r>
              <a:rPr lang="ko-KR" altLang="en-US" sz="2800" b="1" dirty="0">
                <a:effectLst/>
                <a:latin typeface="Pretendard"/>
              </a:rPr>
              <a:t>평균 </a:t>
            </a:r>
            <a:r>
              <a:rPr lang="en-US" altLang="ko-KR" sz="2800" b="1" dirty="0">
                <a:effectLst/>
                <a:latin typeface="Pretendard"/>
              </a:rPr>
              <a:t>2</a:t>
            </a:r>
            <a:r>
              <a:rPr lang="ko-KR" altLang="en-US" sz="2800" b="1" dirty="0">
                <a:effectLst/>
                <a:latin typeface="Pretendard"/>
              </a:rPr>
              <a:t>주의 짧은 기간으로 </a:t>
            </a:r>
            <a:r>
              <a:rPr lang="ko-KR" altLang="en-US" sz="2800" b="1" dirty="0" err="1">
                <a:effectLst/>
                <a:latin typeface="Pretendard"/>
              </a:rPr>
              <a:t>부담없이</a:t>
            </a:r>
            <a:r>
              <a:rPr lang="ko-KR" altLang="en-US" sz="2800" b="1" dirty="0">
                <a:effectLst/>
                <a:latin typeface="Pretendard"/>
              </a:rPr>
              <a:t> </a:t>
            </a:r>
            <a:endParaRPr lang="en-US" altLang="ko-KR" sz="2800" b="1" dirty="0">
              <a:effectLst/>
              <a:latin typeface="Pretendard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effectLst/>
                <a:latin typeface="Pretendard"/>
              </a:rPr>
              <a:t>            도전 할 수 있습니다</a:t>
            </a:r>
            <a:r>
              <a:rPr lang="en-US" altLang="ko-KR" sz="2800" b="1" dirty="0">
                <a:effectLst/>
                <a:latin typeface="Pretendard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800" b="1" dirty="0"/>
          </a:p>
        </p:txBody>
      </p:sp>
      <p:sp>
        <p:nvSpPr>
          <p:cNvPr id="6" name="물결 5">
            <a:extLst>
              <a:ext uri="{FF2B5EF4-FFF2-40B4-BE49-F238E27FC236}">
                <a16:creationId xmlns:a16="http://schemas.microsoft.com/office/drawing/2014/main" id="{B313C435-F726-D1D2-7BED-0D264CEC449B}"/>
              </a:ext>
            </a:extLst>
          </p:cNvPr>
          <p:cNvSpPr/>
          <p:nvPr/>
        </p:nvSpPr>
        <p:spPr>
          <a:xfrm>
            <a:off x="9155784" y="188914"/>
            <a:ext cx="3083841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BF5F7-D70D-7ABC-9CCA-DA7A714DEF8F}"/>
              </a:ext>
            </a:extLst>
          </p:cNvPr>
          <p:cNvSpPr txBox="1"/>
          <p:nvPr/>
        </p:nvSpPr>
        <p:spPr>
          <a:xfrm>
            <a:off x="10530622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챌린저스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2D5F6-E5C0-F223-FB1C-6548839E36CD}"/>
              </a:ext>
            </a:extLst>
          </p:cNvPr>
          <p:cNvSpPr txBox="1"/>
          <p:nvPr/>
        </p:nvSpPr>
        <p:spPr>
          <a:xfrm rot="356906">
            <a:off x="9389881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Chapter1.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8B11A3-65AA-38A4-F844-FE35476374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2" t="4628" r="7241" b="7793"/>
          <a:stretch/>
        </p:blipFill>
        <p:spPr>
          <a:xfrm>
            <a:off x="8368679" y="3733488"/>
            <a:ext cx="2742075" cy="2698411"/>
          </a:xfrm>
          <a:prstGeom prst="rect">
            <a:avLst/>
          </a:prstGeom>
          <a:ln w="38100">
            <a:solidFill>
              <a:srgbClr val="FF4D54"/>
            </a:solidFill>
          </a:ln>
        </p:spPr>
      </p:pic>
      <p:sp>
        <p:nvSpPr>
          <p:cNvPr id="25" name="화살표: 갈매기형 수장 8">
            <a:extLst>
              <a:ext uri="{FF2B5EF4-FFF2-40B4-BE49-F238E27FC236}">
                <a16:creationId xmlns:a16="http://schemas.microsoft.com/office/drawing/2014/main" id="{756DAD30-61AC-26E9-8C9F-86CC34575303}"/>
              </a:ext>
            </a:extLst>
          </p:cNvPr>
          <p:cNvSpPr/>
          <p:nvPr/>
        </p:nvSpPr>
        <p:spPr>
          <a:xfrm>
            <a:off x="1432329" y="2525479"/>
            <a:ext cx="2946411" cy="903521"/>
          </a:xfrm>
          <a:custGeom>
            <a:avLst/>
            <a:gdLst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1649223">
                <a:moveTo>
                  <a:pt x="0" y="0"/>
                </a:moveTo>
                <a:lnTo>
                  <a:pt x="3137789" y="0"/>
                </a:lnTo>
                <a:lnTo>
                  <a:pt x="3962400" y="824612"/>
                </a:lnTo>
                <a:lnTo>
                  <a:pt x="3137789" y="1649223"/>
                </a:lnTo>
                <a:lnTo>
                  <a:pt x="0" y="1649223"/>
                </a:lnTo>
                <a:lnTo>
                  <a:pt x="824612" y="824612"/>
                </a:lnTo>
                <a:lnTo>
                  <a:pt x="0" y="0"/>
                </a:lnTo>
                <a:close/>
              </a:path>
            </a:pathLst>
          </a:cu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2453425-1F5D-CB4C-3827-1CD00E65025F}"/>
              </a:ext>
            </a:extLst>
          </p:cNvPr>
          <p:cNvSpPr/>
          <p:nvPr/>
        </p:nvSpPr>
        <p:spPr>
          <a:xfrm>
            <a:off x="2267675" y="2829823"/>
            <a:ext cx="1264929" cy="3043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7F4F1DE-8FA5-9F17-6AF5-0A1BCDAF49DB}"/>
              </a:ext>
            </a:extLst>
          </p:cNvPr>
          <p:cNvSpPr/>
          <p:nvPr/>
        </p:nvSpPr>
        <p:spPr>
          <a:xfrm>
            <a:off x="2218201" y="1653604"/>
            <a:ext cx="1364494" cy="13644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23F9967-CDEE-A1D0-2B3C-71A31EA89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19" y="1963353"/>
            <a:ext cx="778556" cy="778557"/>
          </a:xfrm>
          <a:prstGeom prst="rect">
            <a:avLst/>
          </a:prstGeom>
        </p:spPr>
      </p:pic>
      <p:sp>
        <p:nvSpPr>
          <p:cNvPr id="42" name="화살표: 갈매기형 수장 8">
            <a:extLst>
              <a:ext uri="{FF2B5EF4-FFF2-40B4-BE49-F238E27FC236}">
                <a16:creationId xmlns:a16="http://schemas.microsoft.com/office/drawing/2014/main" id="{BE94E48B-D443-09AB-BE3A-20E0A85279C4}"/>
              </a:ext>
            </a:extLst>
          </p:cNvPr>
          <p:cNvSpPr/>
          <p:nvPr/>
        </p:nvSpPr>
        <p:spPr>
          <a:xfrm>
            <a:off x="7869096" y="2531934"/>
            <a:ext cx="2946411" cy="903521"/>
          </a:xfrm>
          <a:custGeom>
            <a:avLst/>
            <a:gdLst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1649223">
                <a:moveTo>
                  <a:pt x="0" y="0"/>
                </a:moveTo>
                <a:lnTo>
                  <a:pt x="3137789" y="0"/>
                </a:lnTo>
                <a:lnTo>
                  <a:pt x="3962400" y="824612"/>
                </a:lnTo>
                <a:lnTo>
                  <a:pt x="3137789" y="1649223"/>
                </a:lnTo>
                <a:lnTo>
                  <a:pt x="0" y="1649223"/>
                </a:lnTo>
                <a:lnTo>
                  <a:pt x="824612" y="8246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78E59F1-EF7F-DCD4-765E-004E2C2D0165}"/>
              </a:ext>
            </a:extLst>
          </p:cNvPr>
          <p:cNvSpPr/>
          <p:nvPr/>
        </p:nvSpPr>
        <p:spPr>
          <a:xfrm>
            <a:off x="8704442" y="2836278"/>
            <a:ext cx="1264929" cy="3043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DE77CFF-99F3-C637-7D74-AD24452C4B49}"/>
              </a:ext>
            </a:extLst>
          </p:cNvPr>
          <p:cNvSpPr/>
          <p:nvPr/>
        </p:nvSpPr>
        <p:spPr>
          <a:xfrm>
            <a:off x="8654968" y="1660059"/>
            <a:ext cx="1364494" cy="13644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9E9F8C9-AC3F-CA21-88EE-DB7FDE0C61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05" y="1923299"/>
            <a:ext cx="787112" cy="787113"/>
          </a:xfrm>
          <a:prstGeom prst="rect">
            <a:avLst/>
          </a:prstGeom>
        </p:spPr>
      </p:pic>
      <p:sp>
        <p:nvSpPr>
          <p:cNvPr id="37" name="화살표: 갈매기형 수장 8">
            <a:extLst>
              <a:ext uri="{FF2B5EF4-FFF2-40B4-BE49-F238E27FC236}">
                <a16:creationId xmlns:a16="http://schemas.microsoft.com/office/drawing/2014/main" id="{BE01FFD1-539B-2839-4484-37EE0F7C83F1}"/>
              </a:ext>
            </a:extLst>
          </p:cNvPr>
          <p:cNvSpPr/>
          <p:nvPr/>
        </p:nvSpPr>
        <p:spPr>
          <a:xfrm>
            <a:off x="4655799" y="2525401"/>
            <a:ext cx="2946411" cy="903521"/>
          </a:xfrm>
          <a:custGeom>
            <a:avLst/>
            <a:gdLst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1649223">
                <a:moveTo>
                  <a:pt x="0" y="0"/>
                </a:moveTo>
                <a:lnTo>
                  <a:pt x="3137789" y="0"/>
                </a:lnTo>
                <a:lnTo>
                  <a:pt x="3962400" y="824612"/>
                </a:lnTo>
                <a:lnTo>
                  <a:pt x="3137789" y="1649223"/>
                </a:lnTo>
                <a:lnTo>
                  <a:pt x="0" y="1649223"/>
                </a:lnTo>
                <a:lnTo>
                  <a:pt x="824612" y="8246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10763D4-3702-A7F9-DD9B-BFC47B61A3F6}"/>
              </a:ext>
            </a:extLst>
          </p:cNvPr>
          <p:cNvSpPr/>
          <p:nvPr/>
        </p:nvSpPr>
        <p:spPr>
          <a:xfrm>
            <a:off x="5491145" y="2829745"/>
            <a:ext cx="1264929" cy="3043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29E893F-7688-F793-9778-963810003807}"/>
              </a:ext>
            </a:extLst>
          </p:cNvPr>
          <p:cNvSpPr/>
          <p:nvPr/>
        </p:nvSpPr>
        <p:spPr>
          <a:xfrm>
            <a:off x="5441671" y="1653526"/>
            <a:ext cx="1364494" cy="13644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44F720A-B944-164B-DAD6-3CE287DAC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582" y="1957887"/>
            <a:ext cx="751194" cy="7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59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-15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D11CE3-0904-6A87-6452-741CDAA9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62" y="1678395"/>
            <a:ext cx="6649875" cy="49265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6182A7-3489-4605-1CCB-2B9D7336399F}"/>
              </a:ext>
            </a:extLst>
          </p:cNvPr>
          <p:cNvSpPr/>
          <p:nvPr/>
        </p:nvSpPr>
        <p:spPr>
          <a:xfrm>
            <a:off x="7519245" y="2196966"/>
            <a:ext cx="2060340" cy="1157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42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-16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8A8773-58DC-CDB9-1C9D-2254DDA08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979" y="1501286"/>
            <a:ext cx="2266042" cy="514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07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-17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D2AB159-5B2F-0692-01CC-E773A4C9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611" y="1607084"/>
            <a:ext cx="7009564" cy="49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98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0">
            <a:extLst>
              <a:ext uri="{FF2B5EF4-FFF2-40B4-BE49-F238E27FC236}">
                <a16:creationId xmlns:a16="http://schemas.microsoft.com/office/drawing/2014/main" id="{0E3FB424-A9F0-90CA-599A-D3D8A1B41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1" y="1718136"/>
            <a:ext cx="4501661" cy="47405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02.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개설 </a:t>
            </a:r>
            <a:r>
              <a:rPr lang="en-US" altLang="ko-KR" b="1" i="1" dirty="0"/>
              <a:t>/ </a:t>
            </a:r>
            <a:r>
              <a:rPr lang="ko-KR" altLang="en-US" b="1" i="1" dirty="0"/>
              <a:t>참가</a:t>
            </a:r>
            <a:r>
              <a:rPr lang="en-US" altLang="ko-KR" b="1" i="1" dirty="0"/>
              <a:t>-18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C82DB5A-B465-ECBE-2F5A-3DF37ED22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14" y="1803302"/>
            <a:ext cx="5343302" cy="152532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15118C0-0429-2DEF-A972-7FCAF0535B7C}"/>
              </a:ext>
            </a:extLst>
          </p:cNvPr>
          <p:cNvSpPr/>
          <p:nvPr/>
        </p:nvSpPr>
        <p:spPr>
          <a:xfrm>
            <a:off x="4774309" y="2547881"/>
            <a:ext cx="603993" cy="2773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D8E522-2072-2CAA-2DDA-E7A4A17FB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294" y="3633580"/>
            <a:ext cx="2731487" cy="293057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E01866C-90F6-915A-6751-82A4B8850AA9}"/>
              </a:ext>
            </a:extLst>
          </p:cNvPr>
          <p:cNvSpPr/>
          <p:nvPr/>
        </p:nvSpPr>
        <p:spPr>
          <a:xfrm rot="5400000">
            <a:off x="7816649" y="3400846"/>
            <a:ext cx="603993" cy="2773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1E6771-24EC-B9B3-8061-97353542AD78}"/>
              </a:ext>
            </a:extLst>
          </p:cNvPr>
          <p:cNvSpPr/>
          <p:nvPr/>
        </p:nvSpPr>
        <p:spPr>
          <a:xfrm>
            <a:off x="3101106" y="4182736"/>
            <a:ext cx="609545" cy="322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3900F0-E7E5-996A-FCE5-B26B3905A002}"/>
              </a:ext>
            </a:extLst>
          </p:cNvPr>
          <p:cNvSpPr/>
          <p:nvPr/>
        </p:nvSpPr>
        <p:spPr>
          <a:xfrm>
            <a:off x="6908589" y="6017882"/>
            <a:ext cx="811697" cy="500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06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CEB455F-7A7E-4F9E-B2BE-B932F1545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03.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조회 </a:t>
            </a:r>
            <a:r>
              <a:rPr lang="en-US" altLang="ko-KR" b="1" i="1" dirty="0"/>
              <a:t>/ </a:t>
            </a:r>
            <a:r>
              <a:rPr lang="ko-KR" altLang="en-US" b="1" i="1" dirty="0"/>
              <a:t>검색</a:t>
            </a:r>
            <a:r>
              <a:rPr lang="en-US" altLang="ko-KR" b="1" i="1" dirty="0"/>
              <a:t>-1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43B908-C222-7E73-5338-70FFB489B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88" y="1743040"/>
            <a:ext cx="5554084" cy="417068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605D54-E63F-3017-D4F3-7B3BC89A3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97" y="1743040"/>
            <a:ext cx="5486358" cy="417068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C872490-5BC0-0283-8C70-349D56AFF8C8}"/>
              </a:ext>
            </a:extLst>
          </p:cNvPr>
          <p:cNvSpPr txBox="1">
            <a:spLocks/>
          </p:cNvSpPr>
          <p:nvPr/>
        </p:nvSpPr>
        <p:spPr>
          <a:xfrm>
            <a:off x="1905301" y="1682411"/>
            <a:ext cx="2467950" cy="381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err="1">
                <a:solidFill>
                  <a:srgbClr val="FF0000"/>
                </a:solidFill>
              </a:rPr>
              <a:t>메인에서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검색버튼</a:t>
            </a:r>
            <a:r>
              <a:rPr lang="ko-KR" altLang="en-US" sz="1600" b="1" dirty="0">
                <a:solidFill>
                  <a:srgbClr val="FF0000"/>
                </a:solidFill>
              </a:rPr>
              <a:t> 클릭</a:t>
            </a:r>
          </a:p>
        </p:txBody>
      </p:sp>
      <p:sp>
        <p:nvSpPr>
          <p:cNvPr id="6" name="오른쪽 화살표 6">
            <a:extLst>
              <a:ext uri="{FF2B5EF4-FFF2-40B4-BE49-F238E27FC236}">
                <a16:creationId xmlns:a16="http://schemas.microsoft.com/office/drawing/2014/main" id="{187DAC0E-D3C8-B380-4332-95B0849C5584}"/>
              </a:ext>
            </a:extLst>
          </p:cNvPr>
          <p:cNvSpPr/>
          <p:nvPr/>
        </p:nvSpPr>
        <p:spPr>
          <a:xfrm>
            <a:off x="5601273" y="3637557"/>
            <a:ext cx="914400" cy="38164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9BE58C-61DE-E724-43A9-91207DD74226}"/>
              </a:ext>
            </a:extLst>
          </p:cNvPr>
          <p:cNvSpPr/>
          <p:nvPr/>
        </p:nvSpPr>
        <p:spPr>
          <a:xfrm>
            <a:off x="1881586" y="2044656"/>
            <a:ext cx="2477979" cy="450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2D8AA354-D102-ED0B-A6E3-427A0FBAE515}"/>
              </a:ext>
            </a:extLst>
          </p:cNvPr>
          <p:cNvSpPr>
            <a:spLocks noGrp="1"/>
          </p:cNvSpPr>
          <p:nvPr/>
        </p:nvSpPr>
        <p:spPr>
          <a:xfrm>
            <a:off x="4212445" y="2102918"/>
            <a:ext cx="1227151" cy="45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Click!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32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CEB455F-7A7E-4F9E-B2BE-B932F1545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03.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조회 </a:t>
            </a:r>
            <a:r>
              <a:rPr lang="en-US" altLang="ko-KR" b="1" i="1" dirty="0"/>
              <a:t>/ </a:t>
            </a:r>
            <a:r>
              <a:rPr lang="ko-KR" altLang="en-US" b="1" i="1" dirty="0"/>
              <a:t>검색</a:t>
            </a:r>
            <a:r>
              <a:rPr lang="en-US" altLang="ko-KR" b="1" i="1" dirty="0"/>
              <a:t>-2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737170-DAA7-EDC8-2BE2-FDF8A180B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1" y="1977373"/>
            <a:ext cx="5554084" cy="417068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D3229D2-82EC-5637-A9DC-7CAE467E8C69}"/>
              </a:ext>
            </a:extLst>
          </p:cNvPr>
          <p:cNvSpPr txBox="1">
            <a:spLocks/>
          </p:cNvSpPr>
          <p:nvPr/>
        </p:nvSpPr>
        <p:spPr>
          <a:xfrm>
            <a:off x="4304698" y="2954557"/>
            <a:ext cx="1779579" cy="381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FF0000"/>
                </a:solidFill>
              </a:rPr>
              <a:t>인기 </a:t>
            </a:r>
            <a:r>
              <a:rPr lang="ko-KR" altLang="en-US" sz="1600" b="1" dirty="0" err="1">
                <a:solidFill>
                  <a:srgbClr val="FF0000"/>
                </a:solidFill>
              </a:rPr>
              <a:t>검색어</a:t>
            </a:r>
            <a:r>
              <a:rPr lang="ko-KR" altLang="en-US" sz="1600" b="1" dirty="0">
                <a:solidFill>
                  <a:srgbClr val="FF0000"/>
                </a:solidFill>
              </a:rPr>
              <a:t> 영역</a:t>
            </a:r>
          </a:p>
        </p:txBody>
      </p:sp>
      <p:sp>
        <p:nvSpPr>
          <p:cNvPr id="5" name="오른쪽 화살표 6">
            <a:extLst>
              <a:ext uri="{FF2B5EF4-FFF2-40B4-BE49-F238E27FC236}">
                <a16:creationId xmlns:a16="http://schemas.microsoft.com/office/drawing/2014/main" id="{C4E839B3-EAA9-2F22-E33B-7169AE9C17D4}"/>
              </a:ext>
            </a:extLst>
          </p:cNvPr>
          <p:cNvSpPr/>
          <p:nvPr/>
        </p:nvSpPr>
        <p:spPr>
          <a:xfrm>
            <a:off x="5880361" y="3967306"/>
            <a:ext cx="914400" cy="38164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BE58C-61DE-E724-43A9-91207DD74226}"/>
              </a:ext>
            </a:extLst>
          </p:cNvPr>
          <p:cNvSpPr/>
          <p:nvPr/>
        </p:nvSpPr>
        <p:spPr>
          <a:xfrm>
            <a:off x="1015686" y="2263086"/>
            <a:ext cx="3289012" cy="1704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D07EE1F7-D441-6033-E9EF-B0CB3666D6C5}"/>
              </a:ext>
            </a:extLst>
          </p:cNvPr>
          <p:cNvSpPr>
            <a:spLocks noGrp="1"/>
          </p:cNvSpPr>
          <p:nvPr/>
        </p:nvSpPr>
        <p:spPr>
          <a:xfrm>
            <a:off x="4149626" y="2573089"/>
            <a:ext cx="1227151" cy="45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</a:rPr>
              <a:t>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36B5EB9-B403-FD55-AF87-B6455557EF10}"/>
              </a:ext>
            </a:extLst>
          </p:cNvPr>
          <p:cNvSpPr>
            <a:spLocks noGrp="1"/>
          </p:cNvSpPr>
          <p:nvPr/>
        </p:nvSpPr>
        <p:spPr>
          <a:xfrm>
            <a:off x="7014166" y="3816222"/>
            <a:ext cx="4576590" cy="492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bg1"/>
                </a:solidFill>
              </a:rPr>
              <a:t>클릭 시 해당 검색어로 검색하여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306399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CEB455F-7A7E-4F9E-B2BE-B932F1545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03.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조회 </a:t>
            </a:r>
            <a:r>
              <a:rPr lang="en-US" altLang="ko-KR" b="1" i="1" dirty="0"/>
              <a:t>/ </a:t>
            </a:r>
            <a:r>
              <a:rPr lang="ko-KR" altLang="en-US" b="1" i="1" dirty="0"/>
              <a:t>검색</a:t>
            </a:r>
            <a:r>
              <a:rPr lang="en-US" altLang="ko-KR" b="1" i="1" dirty="0"/>
              <a:t>-3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B9A1E-DFFA-1F84-636C-98F8A524D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16" y="1849438"/>
            <a:ext cx="5554084" cy="417068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059E615-1346-E1B2-259C-A57A7E9F7A8A}"/>
              </a:ext>
            </a:extLst>
          </p:cNvPr>
          <p:cNvSpPr txBox="1">
            <a:spLocks/>
          </p:cNvSpPr>
          <p:nvPr/>
        </p:nvSpPr>
        <p:spPr>
          <a:xfrm>
            <a:off x="4048772" y="3457709"/>
            <a:ext cx="1992368" cy="381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FF0000"/>
                </a:solidFill>
              </a:rPr>
              <a:t>인기 카테고리 영역</a:t>
            </a:r>
          </a:p>
        </p:txBody>
      </p:sp>
      <p:sp>
        <p:nvSpPr>
          <p:cNvPr id="5" name="오른쪽 화살표 6">
            <a:extLst>
              <a:ext uri="{FF2B5EF4-FFF2-40B4-BE49-F238E27FC236}">
                <a16:creationId xmlns:a16="http://schemas.microsoft.com/office/drawing/2014/main" id="{ACCF4777-B993-B82C-1984-72C78576A70F}"/>
              </a:ext>
            </a:extLst>
          </p:cNvPr>
          <p:cNvSpPr/>
          <p:nvPr/>
        </p:nvSpPr>
        <p:spPr>
          <a:xfrm>
            <a:off x="6286831" y="4141521"/>
            <a:ext cx="914400" cy="38164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BE58C-61DE-E724-43A9-91207DD74226}"/>
              </a:ext>
            </a:extLst>
          </p:cNvPr>
          <p:cNvSpPr/>
          <p:nvPr/>
        </p:nvSpPr>
        <p:spPr>
          <a:xfrm>
            <a:off x="839565" y="3839371"/>
            <a:ext cx="5149617" cy="1121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60947AC3-29C9-D9F2-0779-C10A00256602}"/>
              </a:ext>
            </a:extLst>
          </p:cNvPr>
          <p:cNvSpPr>
            <a:spLocks noGrp="1"/>
          </p:cNvSpPr>
          <p:nvPr/>
        </p:nvSpPr>
        <p:spPr>
          <a:xfrm>
            <a:off x="1978539" y="3421976"/>
            <a:ext cx="1227151" cy="45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Click!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BF9F239-8882-2BA7-5FAC-77ACDCA24D42}"/>
              </a:ext>
            </a:extLst>
          </p:cNvPr>
          <p:cNvSpPr>
            <a:spLocks noGrp="1"/>
          </p:cNvSpPr>
          <p:nvPr/>
        </p:nvSpPr>
        <p:spPr>
          <a:xfrm>
            <a:off x="7291290" y="4030186"/>
            <a:ext cx="4576590" cy="492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bg1"/>
                </a:solidFill>
              </a:rPr>
              <a:t>클릭 시 해당 카테고리로 검색하여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3052083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CEB455F-7A7E-4F9E-B2BE-B932F1545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69683" y="24098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03.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조회 </a:t>
            </a:r>
            <a:r>
              <a:rPr lang="en-US" altLang="ko-KR" b="1" i="1" dirty="0"/>
              <a:t>/ </a:t>
            </a:r>
            <a:r>
              <a:rPr lang="ko-KR" altLang="en-US" b="1" i="1" dirty="0"/>
              <a:t>검색</a:t>
            </a:r>
            <a:r>
              <a:rPr lang="en-US" altLang="ko-KR" b="1" i="1" dirty="0"/>
              <a:t>-4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D2BDE3-5600-D64A-681B-5D94C3055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2" y="1782741"/>
            <a:ext cx="5351850" cy="417068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27A7B49-9D50-13F9-D5B8-12786ECC4698}"/>
              </a:ext>
            </a:extLst>
          </p:cNvPr>
          <p:cNvSpPr txBox="1">
            <a:spLocks/>
          </p:cNvSpPr>
          <p:nvPr/>
        </p:nvSpPr>
        <p:spPr>
          <a:xfrm>
            <a:off x="615832" y="6066233"/>
            <a:ext cx="2027006" cy="381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FF0000"/>
                </a:solidFill>
              </a:rPr>
              <a:t>최근 조회한 </a:t>
            </a:r>
            <a:r>
              <a:rPr lang="ko-KR" altLang="en-US" sz="1600" b="1" dirty="0" err="1">
                <a:solidFill>
                  <a:srgbClr val="FF0000"/>
                </a:solidFill>
              </a:rPr>
              <a:t>챌린지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5" name="오른쪽 화살표 6">
            <a:extLst>
              <a:ext uri="{FF2B5EF4-FFF2-40B4-BE49-F238E27FC236}">
                <a16:creationId xmlns:a16="http://schemas.microsoft.com/office/drawing/2014/main" id="{C7AC828F-2719-B358-77BD-2054DA5AC077}"/>
              </a:ext>
            </a:extLst>
          </p:cNvPr>
          <p:cNvSpPr/>
          <p:nvPr/>
        </p:nvSpPr>
        <p:spPr>
          <a:xfrm>
            <a:off x="5920802" y="5110442"/>
            <a:ext cx="914400" cy="38164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BE58C-61DE-E724-43A9-91207DD74226}"/>
              </a:ext>
            </a:extLst>
          </p:cNvPr>
          <p:cNvSpPr/>
          <p:nvPr/>
        </p:nvSpPr>
        <p:spPr>
          <a:xfrm>
            <a:off x="516185" y="4868069"/>
            <a:ext cx="5149617" cy="95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D6928461-1C48-73BA-CEAD-A3B0B6844EEC}"/>
              </a:ext>
            </a:extLst>
          </p:cNvPr>
          <p:cNvSpPr>
            <a:spLocks noGrp="1"/>
          </p:cNvSpPr>
          <p:nvPr/>
        </p:nvSpPr>
        <p:spPr>
          <a:xfrm>
            <a:off x="3840957" y="2378457"/>
            <a:ext cx="1227151" cy="45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Click!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F9D5245-62F8-B6D0-47D8-3D5F105AB05B}"/>
              </a:ext>
            </a:extLst>
          </p:cNvPr>
          <p:cNvSpPr>
            <a:spLocks noGrp="1"/>
          </p:cNvSpPr>
          <p:nvPr/>
        </p:nvSpPr>
        <p:spPr>
          <a:xfrm>
            <a:off x="7090203" y="5992643"/>
            <a:ext cx="4105646" cy="492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err="1">
                <a:solidFill>
                  <a:srgbClr val="FF0000"/>
                </a:solidFill>
              </a:rPr>
              <a:t>챌린지</a:t>
            </a:r>
            <a:r>
              <a:rPr lang="ko-KR" altLang="en-US" sz="1600" b="1" dirty="0">
                <a:solidFill>
                  <a:srgbClr val="FF0000"/>
                </a:solidFill>
              </a:rPr>
              <a:t> 상세페이지 조회하면 목록에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37F1E4-2AE6-AF1B-B57C-E451A508C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203" y="1782741"/>
            <a:ext cx="4769914" cy="411293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9BE58C-61DE-E724-43A9-91207DD74226}"/>
              </a:ext>
            </a:extLst>
          </p:cNvPr>
          <p:cNvSpPr/>
          <p:nvPr/>
        </p:nvSpPr>
        <p:spPr>
          <a:xfrm>
            <a:off x="7160648" y="4868068"/>
            <a:ext cx="4476584" cy="95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110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CEB455F-7A7E-4F9E-B2BE-B932F1545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03.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조회 </a:t>
            </a:r>
            <a:r>
              <a:rPr lang="en-US" altLang="ko-KR" b="1" i="1" dirty="0"/>
              <a:t>/ </a:t>
            </a:r>
            <a:r>
              <a:rPr lang="ko-KR" altLang="en-US" b="1" i="1" dirty="0"/>
              <a:t>검색</a:t>
            </a:r>
            <a:r>
              <a:rPr lang="en-US" altLang="ko-KR" b="1" i="1" dirty="0"/>
              <a:t>-5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947B9F0-B5BD-BC6F-5DB1-C6861D311D91}"/>
              </a:ext>
            </a:extLst>
          </p:cNvPr>
          <p:cNvSpPr txBox="1">
            <a:spLocks/>
          </p:cNvSpPr>
          <p:nvPr/>
        </p:nvSpPr>
        <p:spPr>
          <a:xfrm>
            <a:off x="1219262" y="6236655"/>
            <a:ext cx="3866984" cy="522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FF0000"/>
                </a:solidFill>
              </a:rPr>
              <a:t>로컬스토리지에 정보를 등록하는 함수</a:t>
            </a:r>
          </a:p>
        </p:txBody>
      </p:sp>
      <p:sp>
        <p:nvSpPr>
          <p:cNvPr id="4" name="오른쪽 화살표 6">
            <a:extLst>
              <a:ext uri="{FF2B5EF4-FFF2-40B4-BE49-F238E27FC236}">
                <a16:creationId xmlns:a16="http://schemas.microsoft.com/office/drawing/2014/main" id="{CEF12443-9AB3-2CA3-77F1-432D0CB6617B}"/>
              </a:ext>
            </a:extLst>
          </p:cNvPr>
          <p:cNvSpPr/>
          <p:nvPr/>
        </p:nvSpPr>
        <p:spPr>
          <a:xfrm>
            <a:off x="5522273" y="3607996"/>
            <a:ext cx="914400" cy="38164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CA3AB2B-FD85-79AC-F407-DE2A2C9931BF}"/>
              </a:ext>
            </a:extLst>
          </p:cNvPr>
          <p:cNvSpPr>
            <a:spLocks noGrp="1"/>
          </p:cNvSpPr>
          <p:nvPr/>
        </p:nvSpPr>
        <p:spPr>
          <a:xfrm>
            <a:off x="6817214" y="6299128"/>
            <a:ext cx="4301060" cy="492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</a:rPr>
              <a:t>로컬스토리지 정보를 확인 후 화면에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A99DF0-C279-8F3B-0244-329845380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32" y="1656908"/>
            <a:ext cx="4026110" cy="46654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A4CB0E-1ED1-EF15-FC9E-55ECE2171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80" y="1656908"/>
            <a:ext cx="3682368" cy="466546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0046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CEB455F-7A7E-4F9E-B2BE-B932F1545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03.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조회 </a:t>
            </a:r>
            <a:r>
              <a:rPr lang="en-US" altLang="ko-KR" b="1" i="1" dirty="0"/>
              <a:t>/ </a:t>
            </a:r>
            <a:r>
              <a:rPr lang="ko-KR" altLang="en-US" b="1" i="1" dirty="0"/>
              <a:t>검색</a:t>
            </a:r>
            <a:r>
              <a:rPr lang="en-US" altLang="ko-KR" b="1" i="1" dirty="0"/>
              <a:t>-6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85C04C8-D910-FEBB-2B80-7D11E5873349}"/>
              </a:ext>
            </a:extLst>
          </p:cNvPr>
          <p:cNvSpPr txBox="1">
            <a:spLocks/>
          </p:cNvSpPr>
          <p:nvPr/>
        </p:nvSpPr>
        <p:spPr>
          <a:xfrm>
            <a:off x="1563928" y="6244051"/>
            <a:ext cx="3177302" cy="381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FF0000"/>
                </a:solidFill>
              </a:rPr>
              <a:t>카테고리를 설정하여 검색 가능</a:t>
            </a:r>
          </a:p>
        </p:txBody>
      </p:sp>
      <p:sp>
        <p:nvSpPr>
          <p:cNvPr id="4" name="오른쪽 화살표 6">
            <a:extLst>
              <a:ext uri="{FF2B5EF4-FFF2-40B4-BE49-F238E27FC236}">
                <a16:creationId xmlns:a16="http://schemas.microsoft.com/office/drawing/2014/main" id="{066764DC-1F51-B115-A703-B911A637A936}"/>
              </a:ext>
            </a:extLst>
          </p:cNvPr>
          <p:cNvSpPr/>
          <p:nvPr/>
        </p:nvSpPr>
        <p:spPr>
          <a:xfrm>
            <a:off x="6364897" y="3619648"/>
            <a:ext cx="914400" cy="38164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195945D-DD6E-996B-5010-D62327E97D54}"/>
              </a:ext>
            </a:extLst>
          </p:cNvPr>
          <p:cNvSpPr>
            <a:spLocks noGrp="1"/>
          </p:cNvSpPr>
          <p:nvPr/>
        </p:nvSpPr>
        <p:spPr>
          <a:xfrm>
            <a:off x="7119216" y="6132732"/>
            <a:ext cx="4938207" cy="492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rgbClr val="FF0000"/>
                </a:solidFill>
              </a:rPr>
              <a:t>해당 카테고리에 맞는 </a:t>
            </a:r>
            <a:r>
              <a:rPr lang="ko-KR" altLang="en-US" sz="1600" b="1" dirty="0" err="1">
                <a:solidFill>
                  <a:srgbClr val="FF0000"/>
                </a:solidFill>
              </a:rPr>
              <a:t>챌린지를</a:t>
            </a:r>
            <a:r>
              <a:rPr lang="ko-KR" altLang="en-US" sz="1600" b="1" dirty="0">
                <a:solidFill>
                  <a:srgbClr val="FF0000"/>
                </a:solidFill>
              </a:rPr>
              <a:t> 화면에 보여줌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FB5B22-91B7-9F8D-E97F-BCBF3E087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643" y="1670375"/>
            <a:ext cx="3225184" cy="443425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3E2FB6-E451-95AF-895F-D0335441D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67" y="1711047"/>
            <a:ext cx="4906554" cy="444210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E58C-61DE-E724-43A9-91207DD74226}"/>
              </a:ext>
            </a:extLst>
          </p:cNvPr>
          <p:cNvSpPr/>
          <p:nvPr/>
        </p:nvSpPr>
        <p:spPr>
          <a:xfrm>
            <a:off x="942790" y="3258171"/>
            <a:ext cx="814292" cy="1708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00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1AFEE4A1-C8FF-5767-E7F5-22CB18638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DD2A261-EEC6-DF5A-BA49-CD1F524B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챌린저스를</a:t>
            </a:r>
            <a:r>
              <a:rPr lang="ko-KR" altLang="en-US" dirty="0"/>
              <a:t> 소개합니다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CF245B-BA76-0113-6C0F-A1D1B629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297" y="4569409"/>
            <a:ext cx="8646407" cy="861107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"/>
              </a:rPr>
              <a:t>Step2.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"/>
              </a:rPr>
              <a:t>동기부여</a:t>
            </a:r>
            <a:r>
              <a:rPr lang="ko-KR" altLang="en-US" sz="2800" b="1" dirty="0">
                <a:effectLst/>
                <a:latin typeface="Pretendard"/>
              </a:rPr>
              <a:t>를 높이기 위해서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</a:rPr>
              <a:t>예치금</a:t>
            </a:r>
            <a:r>
              <a:rPr lang="ko-KR" altLang="en-US" sz="2800" b="1" dirty="0">
                <a:effectLst/>
                <a:latin typeface="Pretendard"/>
              </a:rPr>
              <a:t>을  걸어요</a:t>
            </a:r>
            <a:r>
              <a:rPr lang="en-US" altLang="ko-KR" sz="2800" b="1" dirty="0">
                <a:effectLst/>
                <a:latin typeface="Pretendard"/>
              </a:rPr>
              <a:t>.</a:t>
            </a:r>
          </a:p>
        </p:txBody>
      </p:sp>
      <p:sp>
        <p:nvSpPr>
          <p:cNvPr id="6" name="물결 5">
            <a:extLst>
              <a:ext uri="{FF2B5EF4-FFF2-40B4-BE49-F238E27FC236}">
                <a16:creationId xmlns:a16="http://schemas.microsoft.com/office/drawing/2014/main" id="{B313C435-F726-D1D2-7BED-0D264CEC449B}"/>
              </a:ext>
            </a:extLst>
          </p:cNvPr>
          <p:cNvSpPr/>
          <p:nvPr/>
        </p:nvSpPr>
        <p:spPr>
          <a:xfrm>
            <a:off x="9155784" y="188914"/>
            <a:ext cx="3083841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BF5F7-D70D-7ABC-9CCA-DA7A714DEF8F}"/>
              </a:ext>
            </a:extLst>
          </p:cNvPr>
          <p:cNvSpPr txBox="1"/>
          <p:nvPr/>
        </p:nvSpPr>
        <p:spPr>
          <a:xfrm>
            <a:off x="10530622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챌린저스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2D5F6-E5C0-F223-FB1C-6548839E36CD}"/>
              </a:ext>
            </a:extLst>
          </p:cNvPr>
          <p:cNvSpPr txBox="1"/>
          <p:nvPr/>
        </p:nvSpPr>
        <p:spPr>
          <a:xfrm rot="356906">
            <a:off x="9389881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Chapter1.</a:t>
            </a:r>
            <a:endParaRPr lang="ko-KR" altLang="en-US" dirty="0"/>
          </a:p>
        </p:txBody>
      </p:sp>
      <p:sp>
        <p:nvSpPr>
          <p:cNvPr id="25" name="화살표: 갈매기형 수장 8">
            <a:extLst>
              <a:ext uri="{FF2B5EF4-FFF2-40B4-BE49-F238E27FC236}">
                <a16:creationId xmlns:a16="http://schemas.microsoft.com/office/drawing/2014/main" id="{756DAD30-61AC-26E9-8C9F-86CC34575303}"/>
              </a:ext>
            </a:extLst>
          </p:cNvPr>
          <p:cNvSpPr/>
          <p:nvPr/>
        </p:nvSpPr>
        <p:spPr>
          <a:xfrm>
            <a:off x="1432329" y="2525479"/>
            <a:ext cx="2946411" cy="903521"/>
          </a:xfrm>
          <a:custGeom>
            <a:avLst/>
            <a:gdLst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1649223">
                <a:moveTo>
                  <a:pt x="0" y="0"/>
                </a:moveTo>
                <a:lnTo>
                  <a:pt x="3137789" y="0"/>
                </a:lnTo>
                <a:lnTo>
                  <a:pt x="3962400" y="824612"/>
                </a:lnTo>
                <a:lnTo>
                  <a:pt x="3137789" y="1649223"/>
                </a:lnTo>
                <a:lnTo>
                  <a:pt x="0" y="1649223"/>
                </a:lnTo>
                <a:lnTo>
                  <a:pt x="824612" y="8246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2453425-1F5D-CB4C-3827-1CD00E65025F}"/>
              </a:ext>
            </a:extLst>
          </p:cNvPr>
          <p:cNvSpPr/>
          <p:nvPr/>
        </p:nvSpPr>
        <p:spPr>
          <a:xfrm>
            <a:off x="2267675" y="2829823"/>
            <a:ext cx="1264929" cy="3043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7F4F1DE-8FA5-9F17-6AF5-0A1BCDAF49DB}"/>
              </a:ext>
            </a:extLst>
          </p:cNvPr>
          <p:cNvSpPr/>
          <p:nvPr/>
        </p:nvSpPr>
        <p:spPr>
          <a:xfrm>
            <a:off x="2218201" y="1653604"/>
            <a:ext cx="1364494" cy="13644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23F9967-CDEE-A1D0-2B3C-71A31EA89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19" y="1963353"/>
            <a:ext cx="778556" cy="778557"/>
          </a:xfrm>
          <a:prstGeom prst="rect">
            <a:avLst/>
          </a:prstGeom>
        </p:spPr>
      </p:pic>
      <p:sp>
        <p:nvSpPr>
          <p:cNvPr id="42" name="화살표: 갈매기형 수장 8">
            <a:extLst>
              <a:ext uri="{FF2B5EF4-FFF2-40B4-BE49-F238E27FC236}">
                <a16:creationId xmlns:a16="http://schemas.microsoft.com/office/drawing/2014/main" id="{BE94E48B-D443-09AB-BE3A-20E0A85279C4}"/>
              </a:ext>
            </a:extLst>
          </p:cNvPr>
          <p:cNvSpPr/>
          <p:nvPr/>
        </p:nvSpPr>
        <p:spPr>
          <a:xfrm>
            <a:off x="7869096" y="2531934"/>
            <a:ext cx="2946411" cy="903521"/>
          </a:xfrm>
          <a:custGeom>
            <a:avLst/>
            <a:gdLst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1649223">
                <a:moveTo>
                  <a:pt x="0" y="0"/>
                </a:moveTo>
                <a:lnTo>
                  <a:pt x="3137789" y="0"/>
                </a:lnTo>
                <a:lnTo>
                  <a:pt x="3962400" y="824612"/>
                </a:lnTo>
                <a:lnTo>
                  <a:pt x="3137789" y="1649223"/>
                </a:lnTo>
                <a:lnTo>
                  <a:pt x="0" y="1649223"/>
                </a:lnTo>
                <a:lnTo>
                  <a:pt x="824612" y="8246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78E59F1-EF7F-DCD4-765E-004E2C2D0165}"/>
              </a:ext>
            </a:extLst>
          </p:cNvPr>
          <p:cNvSpPr/>
          <p:nvPr/>
        </p:nvSpPr>
        <p:spPr>
          <a:xfrm>
            <a:off x="8704442" y="2836278"/>
            <a:ext cx="1264929" cy="3043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DE77CFF-99F3-C637-7D74-AD24452C4B49}"/>
              </a:ext>
            </a:extLst>
          </p:cNvPr>
          <p:cNvSpPr/>
          <p:nvPr/>
        </p:nvSpPr>
        <p:spPr>
          <a:xfrm>
            <a:off x="8654968" y="1660059"/>
            <a:ext cx="1364494" cy="13644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9E9F8C9-AC3F-CA21-88EE-DB7FDE0C6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05" y="1923299"/>
            <a:ext cx="787112" cy="787113"/>
          </a:xfrm>
          <a:prstGeom prst="rect">
            <a:avLst/>
          </a:prstGeom>
        </p:spPr>
      </p:pic>
      <p:sp>
        <p:nvSpPr>
          <p:cNvPr id="37" name="화살표: 갈매기형 수장 8">
            <a:extLst>
              <a:ext uri="{FF2B5EF4-FFF2-40B4-BE49-F238E27FC236}">
                <a16:creationId xmlns:a16="http://schemas.microsoft.com/office/drawing/2014/main" id="{BE01FFD1-539B-2839-4484-37EE0F7C83F1}"/>
              </a:ext>
            </a:extLst>
          </p:cNvPr>
          <p:cNvSpPr/>
          <p:nvPr/>
        </p:nvSpPr>
        <p:spPr>
          <a:xfrm>
            <a:off x="4655799" y="2525401"/>
            <a:ext cx="2946411" cy="903521"/>
          </a:xfrm>
          <a:custGeom>
            <a:avLst/>
            <a:gdLst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1649223">
                <a:moveTo>
                  <a:pt x="0" y="0"/>
                </a:moveTo>
                <a:lnTo>
                  <a:pt x="3137789" y="0"/>
                </a:lnTo>
                <a:lnTo>
                  <a:pt x="3962400" y="824612"/>
                </a:lnTo>
                <a:lnTo>
                  <a:pt x="3137789" y="1649223"/>
                </a:lnTo>
                <a:lnTo>
                  <a:pt x="0" y="1649223"/>
                </a:lnTo>
                <a:lnTo>
                  <a:pt x="824612" y="824612"/>
                </a:lnTo>
                <a:lnTo>
                  <a:pt x="0" y="0"/>
                </a:lnTo>
                <a:close/>
              </a:path>
            </a:pathLst>
          </a:cu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10763D4-3702-A7F9-DD9B-BFC47B61A3F6}"/>
              </a:ext>
            </a:extLst>
          </p:cNvPr>
          <p:cNvSpPr/>
          <p:nvPr/>
        </p:nvSpPr>
        <p:spPr>
          <a:xfrm>
            <a:off x="5491145" y="2829745"/>
            <a:ext cx="1264929" cy="3043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29E893F-7688-F793-9778-963810003807}"/>
              </a:ext>
            </a:extLst>
          </p:cNvPr>
          <p:cNvSpPr/>
          <p:nvPr/>
        </p:nvSpPr>
        <p:spPr>
          <a:xfrm>
            <a:off x="5441671" y="1653526"/>
            <a:ext cx="1364494" cy="13644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44F720A-B944-164B-DAD6-3CE287DAC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582" y="1957887"/>
            <a:ext cx="751194" cy="7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63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CEB455F-7A7E-4F9E-B2BE-B932F1545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03.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조회 </a:t>
            </a:r>
            <a:r>
              <a:rPr lang="en-US" altLang="ko-KR" b="1" i="1" dirty="0"/>
              <a:t>/ </a:t>
            </a:r>
            <a:r>
              <a:rPr lang="ko-KR" altLang="en-US" b="1" i="1" dirty="0"/>
              <a:t>검색</a:t>
            </a:r>
            <a:r>
              <a:rPr lang="en-US" altLang="ko-KR" b="1" i="1" dirty="0"/>
              <a:t>-7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DDA3241B-2746-2B55-F753-10D0BEF42351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1" y="1759064"/>
            <a:ext cx="6185505" cy="414263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63B1D38-A2D4-75CF-A7E1-D143EBEF612B}"/>
              </a:ext>
            </a:extLst>
          </p:cNvPr>
          <p:cNvSpPr txBox="1">
            <a:spLocks/>
          </p:cNvSpPr>
          <p:nvPr/>
        </p:nvSpPr>
        <p:spPr>
          <a:xfrm>
            <a:off x="807957" y="6053301"/>
            <a:ext cx="4241246" cy="4447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FF0000"/>
                </a:solidFill>
              </a:rPr>
              <a:t>Ajax</a:t>
            </a:r>
            <a:r>
              <a:rPr lang="ko-KR" altLang="en-US" sz="1600" b="1" dirty="0">
                <a:solidFill>
                  <a:srgbClr val="FF0000"/>
                </a:solidFill>
              </a:rPr>
              <a:t>를 이용하여 검색한 </a:t>
            </a:r>
            <a:r>
              <a:rPr lang="ko-KR" altLang="en-US" sz="1600" b="1" dirty="0" err="1">
                <a:solidFill>
                  <a:srgbClr val="FF0000"/>
                </a:solidFill>
              </a:rPr>
              <a:t>챌린지를</a:t>
            </a:r>
            <a:r>
              <a:rPr lang="ko-KR" altLang="en-US" sz="1600" b="1" dirty="0">
                <a:solidFill>
                  <a:srgbClr val="FF0000"/>
                </a:solidFill>
              </a:rPr>
              <a:t> 보여줌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794631-F0F7-64B5-BEDF-8421185C9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60" y="1759064"/>
            <a:ext cx="5073447" cy="87642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4B40ED-429D-F47F-B6D4-A465BADB1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59" y="2779141"/>
            <a:ext cx="5073447" cy="3122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73AB06F-862F-B339-405C-4CF9955A2A23}"/>
              </a:ext>
            </a:extLst>
          </p:cNvPr>
          <p:cNvSpPr txBox="1">
            <a:spLocks/>
          </p:cNvSpPr>
          <p:nvPr/>
        </p:nvSpPr>
        <p:spPr>
          <a:xfrm>
            <a:off x="6770059" y="6090281"/>
            <a:ext cx="5327119" cy="40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FF0000"/>
                </a:solidFill>
              </a:rPr>
              <a:t>해시태그 변경하고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태그 </a:t>
            </a:r>
            <a:r>
              <a:rPr lang="ko-KR" altLang="en-US" sz="1600" b="1" dirty="0" err="1">
                <a:solidFill>
                  <a:srgbClr val="FF0000"/>
                </a:solidFill>
              </a:rPr>
              <a:t>변경시</a:t>
            </a:r>
            <a:r>
              <a:rPr lang="ko-KR" altLang="en-US" sz="1600" b="1" dirty="0">
                <a:solidFill>
                  <a:srgbClr val="FF0000"/>
                </a:solidFill>
              </a:rPr>
              <a:t> 이벤트 발생</a:t>
            </a:r>
          </a:p>
        </p:txBody>
      </p:sp>
    </p:spTree>
    <p:extLst>
      <p:ext uri="{BB962C8B-B14F-4D97-AF65-F5344CB8AC3E}">
        <p14:creationId xmlns:p14="http://schemas.microsoft.com/office/powerpoint/2010/main" val="3226334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CEB455F-7A7E-4F9E-B2BE-B932F1545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03. </a:t>
            </a:r>
            <a:r>
              <a:rPr lang="ko-KR" altLang="en-US" b="1" i="1" dirty="0" err="1"/>
              <a:t>챌린지</a:t>
            </a:r>
            <a:r>
              <a:rPr lang="ko-KR" altLang="en-US" b="1" i="1" dirty="0"/>
              <a:t> 조회 </a:t>
            </a:r>
            <a:r>
              <a:rPr lang="en-US" altLang="ko-KR" b="1" i="1" dirty="0"/>
              <a:t>/ </a:t>
            </a:r>
            <a:r>
              <a:rPr lang="ko-KR" altLang="en-US" b="1" i="1" dirty="0"/>
              <a:t>검색</a:t>
            </a:r>
            <a:r>
              <a:rPr lang="en-US" altLang="ko-KR" b="1" i="1" dirty="0"/>
              <a:t>-8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08D0A4A0-3CEA-E600-C052-5FA8B39D32C9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0" y="2468804"/>
            <a:ext cx="11130580" cy="346284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0F0701E-B7D9-5DFF-F494-9852BEDB1210}"/>
              </a:ext>
            </a:extLst>
          </p:cNvPr>
          <p:cNvSpPr txBox="1">
            <a:spLocks/>
          </p:cNvSpPr>
          <p:nvPr/>
        </p:nvSpPr>
        <p:spPr>
          <a:xfrm>
            <a:off x="6974779" y="2029206"/>
            <a:ext cx="2491951" cy="381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FF0000"/>
                </a:solidFill>
              </a:rPr>
              <a:t>검색 시 </a:t>
            </a:r>
            <a:r>
              <a:rPr lang="ko-KR" altLang="en-US" sz="1600" b="1" dirty="0" err="1">
                <a:solidFill>
                  <a:srgbClr val="FF0000"/>
                </a:solidFill>
              </a:rPr>
              <a:t>해시태그가</a:t>
            </a:r>
            <a:r>
              <a:rPr lang="ko-KR" altLang="en-US" sz="1600" b="1" dirty="0">
                <a:solidFill>
                  <a:srgbClr val="FF0000"/>
                </a:solidFill>
              </a:rPr>
              <a:t> 변경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9BE58C-61DE-E724-43A9-91207DD74226}"/>
              </a:ext>
            </a:extLst>
          </p:cNvPr>
          <p:cNvSpPr/>
          <p:nvPr/>
        </p:nvSpPr>
        <p:spPr>
          <a:xfrm>
            <a:off x="5583534" y="2453802"/>
            <a:ext cx="5815055" cy="385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BE58C-61DE-E724-43A9-91207DD74226}"/>
              </a:ext>
            </a:extLst>
          </p:cNvPr>
          <p:cNvSpPr/>
          <p:nvPr/>
        </p:nvSpPr>
        <p:spPr>
          <a:xfrm>
            <a:off x="530710" y="2471845"/>
            <a:ext cx="393360" cy="36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4A22BB-087A-3980-4B97-456F0E7996AE}"/>
              </a:ext>
            </a:extLst>
          </p:cNvPr>
          <p:cNvSpPr txBox="1">
            <a:spLocks/>
          </p:cNvSpPr>
          <p:nvPr/>
        </p:nvSpPr>
        <p:spPr>
          <a:xfrm>
            <a:off x="530710" y="2029206"/>
            <a:ext cx="1830128" cy="381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err="1">
                <a:solidFill>
                  <a:srgbClr val="FF0000"/>
                </a:solidFill>
              </a:rPr>
              <a:t>뒤로가기</a:t>
            </a:r>
            <a:r>
              <a:rPr lang="ko-KR" altLang="en-US" sz="1600" b="1" dirty="0">
                <a:solidFill>
                  <a:srgbClr val="FF0000"/>
                </a:solidFill>
              </a:rPr>
              <a:t> 활성화</a:t>
            </a:r>
          </a:p>
        </p:txBody>
      </p:sp>
    </p:spTree>
    <p:extLst>
      <p:ext uri="{BB962C8B-B14F-4D97-AF65-F5344CB8AC3E}">
        <p14:creationId xmlns:p14="http://schemas.microsoft.com/office/powerpoint/2010/main" val="1822320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ko-KR" b="1" i="1" dirty="0"/>
              <a:t>04. </a:t>
            </a:r>
            <a:r>
              <a:rPr lang="ko-KR" altLang="en-US" b="1" i="1" dirty="0"/>
              <a:t>관리자 페이지 </a:t>
            </a:r>
            <a:r>
              <a:rPr lang="en-US" altLang="ko-KR" dirty="0"/>
              <a:t>-</a:t>
            </a:r>
            <a:r>
              <a:rPr lang="ko-KR" altLang="en-US" b="1" i="1" dirty="0"/>
              <a:t> 메인</a:t>
            </a:r>
          </a:p>
        </p:txBody>
      </p:sp>
      <p:sp>
        <p:nvSpPr>
          <p:cNvPr id="13" name="물결 12"/>
          <p:cNvSpPr/>
          <p:nvPr/>
        </p:nvSpPr>
        <p:spPr>
          <a:xfrm>
            <a:off x="8758518" y="188914"/>
            <a:ext cx="3481108" cy="786196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none">
            <a:prstTxWarp prst="textArchDown">
              <a:avLst>
                <a:gd name="adj" fmla="val 0"/>
              </a:avLst>
            </a:prstTxWarp>
            <a:no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/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>
            <a:prstTxWarp prst="textArchUp">
              <a:avLst>
                <a:gd name="adj" fmla="val cd2"/>
              </a:avLst>
            </a:prstTxWarp>
            <a:no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7905" y="1740240"/>
            <a:ext cx="5875798" cy="35191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651153" y="2050381"/>
            <a:ext cx="1609780" cy="367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939267" y="5347925"/>
            <a:ext cx="277373" cy="365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25555" y="1740679"/>
            <a:ext cx="3509726" cy="3582736"/>
          </a:xfrm>
          <a:prstGeom prst="rect">
            <a:avLst/>
          </a:prstGeom>
        </p:spPr>
      </p:pic>
      <p:sp>
        <p:nvSpPr>
          <p:cNvPr id="31" name="직사각형 3"/>
          <p:cNvSpPr/>
          <p:nvPr/>
        </p:nvSpPr>
        <p:spPr>
          <a:xfrm>
            <a:off x="583652" y="1751353"/>
            <a:ext cx="1809681" cy="1677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79004" y="1415381"/>
            <a:ext cx="2578991" cy="363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4" name="오른쪽 화살표 6"/>
          <p:cNvSpPr/>
          <p:nvPr/>
        </p:nvSpPr>
        <p:spPr>
          <a:xfrm>
            <a:off x="6726958" y="3335569"/>
            <a:ext cx="914400" cy="3816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ko-KR" b="1" i="1" dirty="0"/>
              <a:t>04. </a:t>
            </a:r>
            <a:r>
              <a:rPr lang="ko-KR" altLang="en-US" b="1" i="1" dirty="0"/>
              <a:t>관리자 페이지 </a:t>
            </a:r>
            <a:r>
              <a:rPr lang="en-US" altLang="ko-KR" dirty="0"/>
              <a:t>- </a:t>
            </a:r>
            <a:r>
              <a:rPr lang="ko-KR" altLang="en-US" b="1" i="1" dirty="0"/>
              <a:t>회원관리</a:t>
            </a:r>
          </a:p>
        </p:txBody>
      </p:sp>
      <p:sp>
        <p:nvSpPr>
          <p:cNvPr id="13" name="물결 12"/>
          <p:cNvSpPr/>
          <p:nvPr/>
        </p:nvSpPr>
        <p:spPr>
          <a:xfrm>
            <a:off x="8758518" y="188914"/>
            <a:ext cx="3481108" cy="786196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none">
            <a:prstTxWarp prst="textArchDown">
              <a:avLst>
                <a:gd name="adj" fmla="val 0"/>
              </a:avLst>
            </a:prstTxWarp>
            <a:no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/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>
            <a:prstTxWarp prst="textArchUp">
              <a:avLst>
                <a:gd name="adj" fmla="val cd2"/>
              </a:avLst>
            </a:prstTxWarp>
            <a:no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1153" y="2050381"/>
            <a:ext cx="1609780" cy="367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939267" y="5347925"/>
            <a:ext cx="277373" cy="365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10294" y="1722535"/>
            <a:ext cx="5115838" cy="395880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6247" y="1607110"/>
            <a:ext cx="3514684" cy="145777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9683" y="4272836"/>
            <a:ext cx="4778095" cy="68358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98211" y="5686168"/>
            <a:ext cx="2232372" cy="1171831"/>
          </a:xfrm>
          <a:prstGeom prst="rect">
            <a:avLst/>
          </a:prstGeom>
        </p:spPr>
      </p:pic>
      <p:sp>
        <p:nvSpPr>
          <p:cNvPr id="37" name="오른쪽 화살표 6"/>
          <p:cNvSpPr/>
          <p:nvPr/>
        </p:nvSpPr>
        <p:spPr>
          <a:xfrm>
            <a:off x="5334414" y="3346709"/>
            <a:ext cx="914400" cy="3816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"/>
          <p:cNvSpPr/>
          <p:nvPr/>
        </p:nvSpPr>
        <p:spPr>
          <a:xfrm>
            <a:off x="3558126" y="4503020"/>
            <a:ext cx="1352927" cy="329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ko-KR" b="1" i="1" dirty="0"/>
              <a:t>04. </a:t>
            </a:r>
            <a:r>
              <a:rPr lang="ko-KR" altLang="en-US" b="1" i="1" dirty="0"/>
              <a:t>관리자 페이지 </a:t>
            </a:r>
            <a:r>
              <a:rPr lang="en-US" altLang="ko-KR" dirty="0"/>
              <a:t>-</a:t>
            </a:r>
            <a:r>
              <a:rPr lang="ko-KR" altLang="en-US" b="1" i="1" dirty="0"/>
              <a:t> 카테고리</a:t>
            </a:r>
          </a:p>
        </p:txBody>
      </p:sp>
      <p:sp>
        <p:nvSpPr>
          <p:cNvPr id="13" name="물결 12"/>
          <p:cNvSpPr/>
          <p:nvPr/>
        </p:nvSpPr>
        <p:spPr>
          <a:xfrm>
            <a:off x="8758518" y="188914"/>
            <a:ext cx="3481108" cy="786196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none">
            <a:prstTxWarp prst="textArchDown">
              <a:avLst>
                <a:gd name="adj" fmla="val 0"/>
              </a:avLst>
            </a:prstTxWarp>
            <a:no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/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>
            <a:prstTxWarp prst="textArchUp">
              <a:avLst>
                <a:gd name="adj" fmla="val cd2"/>
              </a:avLst>
            </a:prstTxWarp>
            <a:no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1153" y="2050381"/>
            <a:ext cx="1609780" cy="367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939267" y="5347925"/>
            <a:ext cx="277373" cy="365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8474" y="1499727"/>
            <a:ext cx="5172088" cy="439885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01068" y="5953709"/>
            <a:ext cx="2090259" cy="75470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14609" y="1666833"/>
            <a:ext cx="4791815" cy="4230016"/>
          </a:xfrm>
          <a:prstGeom prst="rect">
            <a:avLst/>
          </a:prstGeom>
        </p:spPr>
      </p:pic>
      <p:sp>
        <p:nvSpPr>
          <p:cNvPr id="40" name="직사각형 3"/>
          <p:cNvSpPr/>
          <p:nvPr/>
        </p:nvSpPr>
        <p:spPr>
          <a:xfrm>
            <a:off x="449968" y="1506264"/>
            <a:ext cx="1536743" cy="1399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오른쪽 화살표 6"/>
          <p:cNvSpPr/>
          <p:nvPr/>
        </p:nvSpPr>
        <p:spPr>
          <a:xfrm>
            <a:off x="5952703" y="3162894"/>
            <a:ext cx="914400" cy="3816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ko-KR" b="1" i="1" dirty="0"/>
              <a:t>04. </a:t>
            </a:r>
            <a:r>
              <a:rPr lang="ko-KR" altLang="en-US" b="1" i="1" dirty="0"/>
              <a:t>관리자 페이지 </a:t>
            </a:r>
            <a:r>
              <a:rPr lang="en-US" altLang="ko-KR" b="1" i="1" dirty="0"/>
              <a:t>- FAQ</a:t>
            </a:r>
          </a:p>
        </p:txBody>
      </p:sp>
      <p:sp>
        <p:nvSpPr>
          <p:cNvPr id="13" name="물결 12"/>
          <p:cNvSpPr/>
          <p:nvPr/>
        </p:nvSpPr>
        <p:spPr>
          <a:xfrm>
            <a:off x="8758518" y="188914"/>
            <a:ext cx="3481108" cy="786196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none">
            <a:prstTxWarp prst="textArchDown">
              <a:avLst>
                <a:gd name="adj" fmla="val 0"/>
              </a:avLst>
            </a:prstTxWarp>
            <a:no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/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>
            <a:prstTxWarp prst="textArchUp">
              <a:avLst>
                <a:gd name="adj" fmla="val cd2"/>
              </a:avLst>
            </a:prstTxWarp>
            <a:no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1153" y="2050381"/>
            <a:ext cx="1609780" cy="367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939267" y="5347925"/>
            <a:ext cx="277373" cy="365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5437" y="3429000"/>
            <a:ext cx="4812616" cy="3429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20485" y="1459329"/>
            <a:ext cx="4751105" cy="8277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0545" y="1623821"/>
            <a:ext cx="3514684" cy="145777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47458" y="6039286"/>
            <a:ext cx="3600953" cy="7463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41631" y="2379815"/>
            <a:ext cx="4326634" cy="3614750"/>
          </a:xfrm>
          <a:prstGeom prst="rect">
            <a:avLst/>
          </a:prstGeom>
        </p:spPr>
      </p:pic>
      <p:sp>
        <p:nvSpPr>
          <p:cNvPr id="48" name="직사각형 3"/>
          <p:cNvSpPr/>
          <p:nvPr/>
        </p:nvSpPr>
        <p:spPr>
          <a:xfrm>
            <a:off x="1118389" y="4664553"/>
            <a:ext cx="2700910" cy="502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오른쪽 화살표 6"/>
          <p:cNvSpPr/>
          <p:nvPr/>
        </p:nvSpPr>
        <p:spPr>
          <a:xfrm>
            <a:off x="5891430" y="4310350"/>
            <a:ext cx="914400" cy="3816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ko-KR" b="1" i="1" dirty="0"/>
              <a:t>04. </a:t>
            </a:r>
            <a:r>
              <a:rPr lang="ko-KR" altLang="en-US" b="1" i="1" dirty="0"/>
              <a:t>관리자 페이지 </a:t>
            </a:r>
            <a:r>
              <a:rPr lang="en-US" altLang="ko-KR" dirty="0"/>
              <a:t>- </a:t>
            </a:r>
            <a:r>
              <a:rPr lang="en-US" altLang="ko-KR" b="1" i="1" dirty="0"/>
              <a:t>1:1</a:t>
            </a:r>
            <a:r>
              <a:rPr lang="ko-KR" altLang="en-US" b="1" i="1" dirty="0"/>
              <a:t> 문의</a:t>
            </a:r>
          </a:p>
        </p:txBody>
      </p:sp>
      <p:sp>
        <p:nvSpPr>
          <p:cNvPr id="13" name="물결 12"/>
          <p:cNvSpPr/>
          <p:nvPr/>
        </p:nvSpPr>
        <p:spPr>
          <a:xfrm>
            <a:off x="8758518" y="188914"/>
            <a:ext cx="3481108" cy="786196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none">
            <a:prstTxWarp prst="textArchDown">
              <a:avLst>
                <a:gd name="adj" fmla="val 0"/>
              </a:avLst>
            </a:prstTxWarp>
            <a:no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/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>
            <a:prstTxWarp prst="textArchUp">
              <a:avLst>
                <a:gd name="adj" fmla="val cd2"/>
              </a:avLst>
            </a:prstTxWarp>
            <a:no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1153" y="2050381"/>
            <a:ext cx="1609780" cy="367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939267" y="5347925"/>
            <a:ext cx="277373" cy="365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106" y="1540268"/>
            <a:ext cx="2768280" cy="114819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6449" y="1584884"/>
            <a:ext cx="3132226" cy="79999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8376" y="3156385"/>
            <a:ext cx="4391767" cy="2957114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21814" y="2552491"/>
            <a:ext cx="3682803" cy="333536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35716" y="5918689"/>
            <a:ext cx="1805391" cy="939310"/>
          </a:xfrm>
          <a:prstGeom prst="rect">
            <a:avLst/>
          </a:prstGeom>
        </p:spPr>
      </p:pic>
      <p:pic>
        <p:nvPicPr>
          <p:cNvPr id="56" name="그림 20"/>
          <p:cNvPicPr>
            <a:picLocks noChangeAspect="1"/>
          </p:cNvPicPr>
          <p:nvPr/>
        </p:nvPicPr>
        <p:blipFill rotWithShape="1">
          <a:blip r:embed="rId8"/>
          <a:srcRect l="72030" t="-96880" r="-5770" b="168300"/>
          <a:stretch>
            <a:fillRect/>
          </a:stretch>
        </p:blipFill>
        <p:spPr>
          <a:xfrm>
            <a:off x="8575283" y="2478825"/>
            <a:ext cx="3680642" cy="543912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9"/>
          <a:srcRect l="66550" b="55390"/>
          <a:stretch>
            <a:fillRect/>
          </a:stretch>
        </p:blipFill>
        <p:spPr>
          <a:xfrm>
            <a:off x="9276804" y="2657330"/>
            <a:ext cx="2915196" cy="771669"/>
          </a:xfrm>
          <a:prstGeom prst="rect">
            <a:avLst/>
          </a:prstGeom>
        </p:spPr>
      </p:pic>
      <p:sp>
        <p:nvSpPr>
          <p:cNvPr id="58" name="직사각형 3"/>
          <p:cNvSpPr/>
          <p:nvPr/>
        </p:nvSpPr>
        <p:spPr>
          <a:xfrm>
            <a:off x="778608" y="4826088"/>
            <a:ext cx="2700910" cy="502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화살표: U자형 59"/>
          <p:cNvSpPr/>
          <p:nvPr/>
        </p:nvSpPr>
        <p:spPr>
          <a:xfrm>
            <a:off x="8661065" y="1855425"/>
            <a:ext cx="1364693" cy="62385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오른쪽 화살표 6"/>
          <p:cNvSpPr/>
          <p:nvPr/>
        </p:nvSpPr>
        <p:spPr>
          <a:xfrm>
            <a:off x="4712558" y="4512881"/>
            <a:ext cx="719444" cy="387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화살표: 아래쪽 61"/>
          <p:cNvSpPr/>
          <p:nvPr/>
        </p:nvSpPr>
        <p:spPr>
          <a:xfrm>
            <a:off x="10426811" y="3593320"/>
            <a:ext cx="345351" cy="89679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9"/>
          <a:srcRect l="66550" b="55390"/>
          <a:stretch>
            <a:fillRect/>
          </a:stretch>
        </p:blipFill>
        <p:spPr>
          <a:xfrm>
            <a:off x="9276804" y="4586616"/>
            <a:ext cx="2915196" cy="771669"/>
          </a:xfrm>
          <a:prstGeom prst="rect">
            <a:avLst/>
          </a:prstGeom>
        </p:spPr>
      </p:pic>
      <p:sp>
        <p:nvSpPr>
          <p:cNvPr id="64" name="육각형 63"/>
          <p:cNvSpPr/>
          <p:nvPr/>
        </p:nvSpPr>
        <p:spPr>
          <a:xfrm>
            <a:off x="9368477" y="4673934"/>
            <a:ext cx="345351" cy="30078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96570" y="466726"/>
            <a:ext cx="9715500" cy="1104900"/>
          </a:xfrm>
        </p:spPr>
        <p:txBody>
          <a:bodyPr/>
          <a:lstStyle/>
          <a:p>
            <a:pPr algn="l">
              <a:defRPr/>
            </a:pPr>
            <a:r>
              <a:rPr lang="en-US" altLang="ko-KR" b="1" i="1" dirty="0"/>
              <a:t>04. </a:t>
            </a:r>
            <a:r>
              <a:rPr lang="ko-KR" altLang="en-US" b="1" i="1" dirty="0"/>
              <a:t>관리자 페이지</a:t>
            </a:r>
            <a:r>
              <a:rPr lang="en-US" altLang="ko-KR" b="1" i="1" dirty="0"/>
              <a:t>–</a:t>
            </a:r>
            <a:r>
              <a:rPr lang="ko-KR" altLang="en-US" dirty="0" err="1"/>
              <a:t>챌</a:t>
            </a:r>
            <a:r>
              <a:rPr lang="ko-KR" altLang="en-US" b="1" i="1" dirty="0" err="1"/>
              <a:t>린지</a:t>
            </a:r>
            <a:r>
              <a:rPr lang="ko-KR" altLang="en-US" b="1" i="1" dirty="0"/>
              <a:t> 관리</a:t>
            </a:r>
          </a:p>
        </p:txBody>
      </p:sp>
      <p:sp>
        <p:nvSpPr>
          <p:cNvPr id="13" name="물결 12"/>
          <p:cNvSpPr/>
          <p:nvPr/>
        </p:nvSpPr>
        <p:spPr>
          <a:xfrm>
            <a:off x="8758518" y="188914"/>
            <a:ext cx="3481108" cy="786196"/>
          </a:xfrm>
          <a:prstGeom prst="wave">
            <a:avLst>
              <a:gd name="adj1" fmla="val 12500"/>
              <a:gd name="adj2" fmla="val 0"/>
            </a:avLst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none">
            <a:prstTxWarp prst="textArchDown">
              <a:avLst>
                <a:gd name="adj" fmla="val 0"/>
              </a:avLst>
            </a:prstTxWarp>
            <a:no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/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>
            <a:prstTxWarp prst="textArchUp">
              <a:avLst>
                <a:gd name="adj" fmla="val cd2"/>
              </a:avLst>
            </a:prstTxWarp>
            <a:no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1153" y="2050381"/>
            <a:ext cx="1609780" cy="367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939267" y="5347925"/>
            <a:ext cx="277373" cy="365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6" name="그림 20"/>
          <p:cNvPicPr>
            <a:picLocks noChangeAspect="1"/>
          </p:cNvPicPr>
          <p:nvPr/>
        </p:nvPicPr>
        <p:blipFill rotWithShape="1">
          <a:blip r:embed="rId3"/>
          <a:srcRect l="72030" t="-96880" r="-5770" b="168300"/>
          <a:stretch>
            <a:fillRect/>
          </a:stretch>
        </p:blipFill>
        <p:spPr>
          <a:xfrm>
            <a:off x="8575283" y="2478825"/>
            <a:ext cx="3680642" cy="54391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0106" y="1540268"/>
            <a:ext cx="2768280" cy="114819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483" y="2964683"/>
            <a:ext cx="3936673" cy="3536099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41153" y="1567769"/>
            <a:ext cx="7803556" cy="79254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19750" y="2697315"/>
            <a:ext cx="4178901" cy="317321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96801" y="6019513"/>
            <a:ext cx="2868308" cy="838486"/>
          </a:xfrm>
          <a:prstGeom prst="rect">
            <a:avLst/>
          </a:prstGeom>
        </p:spPr>
      </p:pic>
      <p:sp>
        <p:nvSpPr>
          <p:cNvPr id="63" name="직사각형 3"/>
          <p:cNvSpPr/>
          <p:nvPr/>
        </p:nvSpPr>
        <p:spPr>
          <a:xfrm>
            <a:off x="1525012" y="3428999"/>
            <a:ext cx="1130120" cy="1281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오른쪽 화살표 6"/>
          <p:cNvSpPr/>
          <p:nvPr/>
        </p:nvSpPr>
        <p:spPr>
          <a:xfrm>
            <a:off x="5111605" y="4132104"/>
            <a:ext cx="914400" cy="3816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b="1" i="1" dirty="0"/>
              <a:t>- </a:t>
            </a:r>
            <a:r>
              <a:rPr lang="ko-KR" altLang="en-US" b="1" i="1" dirty="0"/>
              <a:t>공지사항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340599-2A8D-23A3-3684-BCB9B84B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8" y="1953347"/>
            <a:ext cx="7198761" cy="42755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E9DC45-831A-625A-F5EA-9A15906D118E}"/>
              </a:ext>
            </a:extLst>
          </p:cNvPr>
          <p:cNvSpPr/>
          <p:nvPr/>
        </p:nvSpPr>
        <p:spPr>
          <a:xfrm>
            <a:off x="1028700" y="3356263"/>
            <a:ext cx="1278082" cy="210935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BB04B4-BE7D-FC25-E3C7-D2836EEC64C4}"/>
              </a:ext>
            </a:extLst>
          </p:cNvPr>
          <p:cNvSpPr/>
          <p:nvPr/>
        </p:nvSpPr>
        <p:spPr>
          <a:xfrm>
            <a:off x="2566033" y="3356262"/>
            <a:ext cx="4572521" cy="210935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C622664-56A6-BC2C-FB9C-DD9808A578C6}"/>
              </a:ext>
            </a:extLst>
          </p:cNvPr>
          <p:cNvSpPr>
            <a:spLocks noGrp="1"/>
          </p:cNvSpPr>
          <p:nvPr/>
        </p:nvSpPr>
        <p:spPr>
          <a:xfrm>
            <a:off x="8136082" y="1953347"/>
            <a:ext cx="3731798" cy="2317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bg1"/>
                </a:solidFill>
              </a:rPr>
              <a:t>메뉴가 고정될 사이드바와 컨텐츠가 표시 될 메인 공간으로 레이아웃 구성</a:t>
            </a:r>
          </a:p>
        </p:txBody>
      </p:sp>
    </p:spTree>
    <p:extLst>
      <p:ext uri="{BB962C8B-B14F-4D97-AF65-F5344CB8AC3E}">
        <p14:creationId xmlns:p14="http://schemas.microsoft.com/office/powerpoint/2010/main" val="2557257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b="1" i="1" dirty="0"/>
              <a:t>- </a:t>
            </a:r>
            <a:r>
              <a:rPr lang="ko-KR" altLang="en-US" b="1" i="1" dirty="0"/>
              <a:t>공지사항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FB09AA-E795-4006-55B1-C8ED1A8EA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2" y="1678395"/>
            <a:ext cx="6753445" cy="44878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95BF8A-DB15-F2DE-5319-179E8D902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64"/>
          <a:stretch/>
        </p:blipFill>
        <p:spPr>
          <a:xfrm>
            <a:off x="4935161" y="3113017"/>
            <a:ext cx="6054389" cy="21490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DBE800-A4E0-3F6D-0401-F829331B8E59}"/>
              </a:ext>
            </a:extLst>
          </p:cNvPr>
          <p:cNvSpPr/>
          <p:nvPr/>
        </p:nvSpPr>
        <p:spPr>
          <a:xfrm>
            <a:off x="5070244" y="4270664"/>
            <a:ext cx="1548766" cy="280556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1AFEE4A1-C8FF-5767-E7F5-22CB18638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DD2A261-EEC6-DF5A-BA49-CD1F524B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챌린저스를</a:t>
            </a:r>
            <a:r>
              <a:rPr lang="ko-KR" altLang="en-US" dirty="0"/>
              <a:t> 소개합니다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9CF245B-BA76-0113-6C0F-A1D1B629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4149" y="4307330"/>
            <a:ext cx="7543801" cy="1522314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</a:rPr>
              <a:t>Step3.</a:t>
            </a:r>
            <a:r>
              <a:rPr lang="en-US" altLang="ko-KR" sz="2800" b="1" dirty="0">
                <a:latin typeface="Pretendard"/>
              </a:rPr>
              <a:t> </a:t>
            </a:r>
            <a:r>
              <a:rPr lang="ko-KR" altLang="en-US" sz="2800" b="1" dirty="0">
                <a:latin typeface="Pretendard"/>
              </a:rPr>
              <a:t>정해진 기준에 맞춰</a:t>
            </a:r>
            <a:r>
              <a:rPr lang="en-US" altLang="ko-KR" sz="2800" b="1" dirty="0">
                <a:latin typeface="Pretendard"/>
              </a:rPr>
              <a:t>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</a:rPr>
              <a:t>인증</a:t>
            </a:r>
            <a:r>
              <a:rPr lang="ko-KR" altLang="en-US" sz="2800" b="1" dirty="0">
                <a:latin typeface="Pretendard"/>
              </a:rPr>
              <a:t>하면 </a:t>
            </a:r>
            <a:endParaRPr lang="en-US" altLang="ko-KR" sz="2800" b="1" dirty="0">
              <a:latin typeface="Pretendard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</a:rPr>
              <a:t>	</a:t>
            </a:r>
            <a:r>
              <a:rPr lang="ko-KR" altLang="en-US" sz="2800" b="1" dirty="0">
                <a:latin typeface="Pretendard"/>
              </a:rPr>
              <a:t>걸었던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</a:rPr>
              <a:t>예치금을 환급</a:t>
            </a:r>
            <a:r>
              <a:rPr lang="ko-KR" altLang="en-US" sz="2800" b="1" dirty="0">
                <a:latin typeface="Pretendard"/>
              </a:rPr>
              <a:t> 받을 수 있어요</a:t>
            </a:r>
            <a:r>
              <a:rPr lang="en-US" altLang="ko-KR" sz="2800" b="1" dirty="0">
                <a:latin typeface="Pretendard"/>
              </a:rPr>
              <a:t>.</a:t>
            </a:r>
            <a:endParaRPr lang="en-US" altLang="ko-KR" sz="2800" b="1" dirty="0">
              <a:effectLst/>
              <a:latin typeface="Pretendard"/>
            </a:endParaRPr>
          </a:p>
        </p:txBody>
      </p:sp>
      <p:sp>
        <p:nvSpPr>
          <p:cNvPr id="6" name="물결 5">
            <a:extLst>
              <a:ext uri="{FF2B5EF4-FFF2-40B4-BE49-F238E27FC236}">
                <a16:creationId xmlns:a16="http://schemas.microsoft.com/office/drawing/2014/main" id="{B313C435-F726-D1D2-7BED-0D264CEC449B}"/>
              </a:ext>
            </a:extLst>
          </p:cNvPr>
          <p:cNvSpPr/>
          <p:nvPr/>
        </p:nvSpPr>
        <p:spPr>
          <a:xfrm>
            <a:off x="9155784" y="188914"/>
            <a:ext cx="3083841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BF5F7-D70D-7ABC-9CCA-DA7A714DEF8F}"/>
              </a:ext>
            </a:extLst>
          </p:cNvPr>
          <p:cNvSpPr txBox="1"/>
          <p:nvPr/>
        </p:nvSpPr>
        <p:spPr>
          <a:xfrm>
            <a:off x="10530622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챌린저스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2D5F6-E5C0-F223-FB1C-6548839E36CD}"/>
              </a:ext>
            </a:extLst>
          </p:cNvPr>
          <p:cNvSpPr txBox="1"/>
          <p:nvPr/>
        </p:nvSpPr>
        <p:spPr>
          <a:xfrm rot="356906">
            <a:off x="9389881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Chapter1.</a:t>
            </a:r>
            <a:endParaRPr lang="ko-KR" altLang="en-US" dirty="0"/>
          </a:p>
        </p:txBody>
      </p:sp>
      <p:sp>
        <p:nvSpPr>
          <p:cNvPr id="25" name="화살표: 갈매기형 수장 8">
            <a:extLst>
              <a:ext uri="{FF2B5EF4-FFF2-40B4-BE49-F238E27FC236}">
                <a16:creationId xmlns:a16="http://schemas.microsoft.com/office/drawing/2014/main" id="{756DAD30-61AC-26E9-8C9F-86CC34575303}"/>
              </a:ext>
            </a:extLst>
          </p:cNvPr>
          <p:cNvSpPr/>
          <p:nvPr/>
        </p:nvSpPr>
        <p:spPr>
          <a:xfrm>
            <a:off x="1432329" y="2525479"/>
            <a:ext cx="2946411" cy="903521"/>
          </a:xfrm>
          <a:custGeom>
            <a:avLst/>
            <a:gdLst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1649223">
                <a:moveTo>
                  <a:pt x="0" y="0"/>
                </a:moveTo>
                <a:lnTo>
                  <a:pt x="3137789" y="0"/>
                </a:lnTo>
                <a:lnTo>
                  <a:pt x="3962400" y="824612"/>
                </a:lnTo>
                <a:lnTo>
                  <a:pt x="3137789" y="1649223"/>
                </a:lnTo>
                <a:lnTo>
                  <a:pt x="0" y="1649223"/>
                </a:lnTo>
                <a:lnTo>
                  <a:pt x="824612" y="8246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2453425-1F5D-CB4C-3827-1CD00E65025F}"/>
              </a:ext>
            </a:extLst>
          </p:cNvPr>
          <p:cNvSpPr/>
          <p:nvPr/>
        </p:nvSpPr>
        <p:spPr>
          <a:xfrm>
            <a:off x="2267675" y="2829823"/>
            <a:ext cx="1264929" cy="3043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7F4F1DE-8FA5-9F17-6AF5-0A1BCDAF49DB}"/>
              </a:ext>
            </a:extLst>
          </p:cNvPr>
          <p:cNvSpPr/>
          <p:nvPr/>
        </p:nvSpPr>
        <p:spPr>
          <a:xfrm>
            <a:off x="2218201" y="1653604"/>
            <a:ext cx="1364494" cy="13644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23F9967-CDEE-A1D0-2B3C-71A31EA89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19" y="1963353"/>
            <a:ext cx="778556" cy="778557"/>
          </a:xfrm>
          <a:prstGeom prst="rect">
            <a:avLst/>
          </a:prstGeom>
        </p:spPr>
      </p:pic>
      <p:sp>
        <p:nvSpPr>
          <p:cNvPr id="42" name="화살표: 갈매기형 수장 8">
            <a:extLst>
              <a:ext uri="{FF2B5EF4-FFF2-40B4-BE49-F238E27FC236}">
                <a16:creationId xmlns:a16="http://schemas.microsoft.com/office/drawing/2014/main" id="{BE94E48B-D443-09AB-BE3A-20E0A85279C4}"/>
              </a:ext>
            </a:extLst>
          </p:cNvPr>
          <p:cNvSpPr/>
          <p:nvPr/>
        </p:nvSpPr>
        <p:spPr>
          <a:xfrm>
            <a:off x="7869096" y="2531934"/>
            <a:ext cx="2946411" cy="903521"/>
          </a:xfrm>
          <a:custGeom>
            <a:avLst/>
            <a:gdLst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1649223">
                <a:moveTo>
                  <a:pt x="0" y="0"/>
                </a:moveTo>
                <a:lnTo>
                  <a:pt x="3137789" y="0"/>
                </a:lnTo>
                <a:lnTo>
                  <a:pt x="3962400" y="824612"/>
                </a:lnTo>
                <a:lnTo>
                  <a:pt x="3137789" y="1649223"/>
                </a:lnTo>
                <a:lnTo>
                  <a:pt x="0" y="1649223"/>
                </a:lnTo>
                <a:lnTo>
                  <a:pt x="824612" y="824612"/>
                </a:lnTo>
                <a:lnTo>
                  <a:pt x="0" y="0"/>
                </a:lnTo>
                <a:close/>
              </a:path>
            </a:pathLst>
          </a:cu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78E59F1-EF7F-DCD4-765E-004E2C2D0165}"/>
              </a:ext>
            </a:extLst>
          </p:cNvPr>
          <p:cNvSpPr/>
          <p:nvPr/>
        </p:nvSpPr>
        <p:spPr>
          <a:xfrm>
            <a:off x="8704442" y="2836278"/>
            <a:ext cx="1264929" cy="3043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DE77CFF-99F3-C637-7D74-AD24452C4B49}"/>
              </a:ext>
            </a:extLst>
          </p:cNvPr>
          <p:cNvSpPr/>
          <p:nvPr/>
        </p:nvSpPr>
        <p:spPr>
          <a:xfrm>
            <a:off x="8654968" y="1660059"/>
            <a:ext cx="1364494" cy="13644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9E9F8C9-AC3F-CA21-88EE-DB7FDE0C6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05" y="1923299"/>
            <a:ext cx="787112" cy="787113"/>
          </a:xfrm>
          <a:prstGeom prst="rect">
            <a:avLst/>
          </a:prstGeom>
        </p:spPr>
      </p:pic>
      <p:sp>
        <p:nvSpPr>
          <p:cNvPr id="37" name="화살표: 갈매기형 수장 8">
            <a:extLst>
              <a:ext uri="{FF2B5EF4-FFF2-40B4-BE49-F238E27FC236}">
                <a16:creationId xmlns:a16="http://schemas.microsoft.com/office/drawing/2014/main" id="{BE01FFD1-539B-2839-4484-37EE0F7C83F1}"/>
              </a:ext>
            </a:extLst>
          </p:cNvPr>
          <p:cNvSpPr/>
          <p:nvPr/>
        </p:nvSpPr>
        <p:spPr>
          <a:xfrm>
            <a:off x="4655799" y="2525401"/>
            <a:ext cx="2946411" cy="903521"/>
          </a:xfrm>
          <a:custGeom>
            <a:avLst/>
            <a:gdLst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  <a:gd name="connsiteX0" fmla="*/ 0 w 3962400"/>
              <a:gd name="connsiteY0" fmla="*/ 0 h 1649223"/>
              <a:gd name="connsiteX1" fmla="*/ 3137789 w 3962400"/>
              <a:gd name="connsiteY1" fmla="*/ 0 h 1649223"/>
              <a:gd name="connsiteX2" fmla="*/ 3962400 w 3962400"/>
              <a:gd name="connsiteY2" fmla="*/ 824612 h 1649223"/>
              <a:gd name="connsiteX3" fmla="*/ 3137789 w 3962400"/>
              <a:gd name="connsiteY3" fmla="*/ 1649223 h 1649223"/>
              <a:gd name="connsiteX4" fmla="*/ 0 w 3962400"/>
              <a:gd name="connsiteY4" fmla="*/ 1649223 h 1649223"/>
              <a:gd name="connsiteX5" fmla="*/ 824612 w 3962400"/>
              <a:gd name="connsiteY5" fmla="*/ 824612 h 1649223"/>
              <a:gd name="connsiteX6" fmla="*/ 0 w 3962400"/>
              <a:gd name="connsiteY6" fmla="*/ 0 h 164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2400" h="1649223">
                <a:moveTo>
                  <a:pt x="0" y="0"/>
                </a:moveTo>
                <a:lnTo>
                  <a:pt x="3137789" y="0"/>
                </a:lnTo>
                <a:lnTo>
                  <a:pt x="3962400" y="824612"/>
                </a:lnTo>
                <a:lnTo>
                  <a:pt x="3137789" y="1649223"/>
                </a:lnTo>
                <a:lnTo>
                  <a:pt x="0" y="1649223"/>
                </a:lnTo>
                <a:lnTo>
                  <a:pt x="824612" y="8246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10763D4-3702-A7F9-DD9B-BFC47B61A3F6}"/>
              </a:ext>
            </a:extLst>
          </p:cNvPr>
          <p:cNvSpPr/>
          <p:nvPr/>
        </p:nvSpPr>
        <p:spPr>
          <a:xfrm>
            <a:off x="5491145" y="2829745"/>
            <a:ext cx="1264929" cy="3043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29E893F-7688-F793-9778-963810003807}"/>
              </a:ext>
            </a:extLst>
          </p:cNvPr>
          <p:cNvSpPr/>
          <p:nvPr/>
        </p:nvSpPr>
        <p:spPr>
          <a:xfrm>
            <a:off x="5441671" y="1653526"/>
            <a:ext cx="1364494" cy="13644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44F720A-B944-164B-DAD6-3CE287DAC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582" y="1957887"/>
            <a:ext cx="751194" cy="7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98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b="1" i="1" dirty="0"/>
              <a:t>- FAQ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EE052-BCAD-0670-61CB-17BD49912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23" y="3269844"/>
            <a:ext cx="4617114" cy="3121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5C33B1-7F6D-AD79-7591-A3C5CF671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507" y="1411539"/>
            <a:ext cx="7287642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5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dirty="0"/>
              <a:t>- FAQ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506C9-F8A3-1C51-2251-59334A54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678395"/>
            <a:ext cx="6819900" cy="455833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CC7257-FE60-D986-A49A-4AD6F939C06B}"/>
              </a:ext>
            </a:extLst>
          </p:cNvPr>
          <p:cNvSpPr/>
          <p:nvPr/>
        </p:nvSpPr>
        <p:spPr>
          <a:xfrm>
            <a:off x="2836196" y="3803073"/>
            <a:ext cx="6557186" cy="1891146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392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b="1" i="1" dirty="0"/>
              <a:t>- </a:t>
            </a:r>
            <a:r>
              <a:rPr lang="ko-KR" altLang="en-US" b="1" i="1" dirty="0"/>
              <a:t>일대일문의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359CB2-7E72-ECB4-FC19-8AB67352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253" y="1498890"/>
            <a:ext cx="3448531" cy="1238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55F72-738D-51D1-77D2-36559B202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85" y="2420562"/>
            <a:ext cx="1895740" cy="1247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ADD489-EE40-738D-6A53-561900DFC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835" y="2056276"/>
            <a:ext cx="3029515" cy="2634587"/>
          </a:xfrm>
          <a:prstGeom prst="rect">
            <a:avLst/>
          </a:prstGeom>
        </p:spPr>
      </p:pic>
      <p:sp>
        <p:nvSpPr>
          <p:cNvPr id="10" name="오른쪽 화살표 6">
            <a:extLst>
              <a:ext uri="{FF2B5EF4-FFF2-40B4-BE49-F238E27FC236}">
                <a16:creationId xmlns:a16="http://schemas.microsoft.com/office/drawing/2014/main" id="{28EBF4E0-87A5-ED7A-BFD4-2B4A83596D43}"/>
              </a:ext>
            </a:extLst>
          </p:cNvPr>
          <p:cNvSpPr/>
          <p:nvPr/>
        </p:nvSpPr>
        <p:spPr>
          <a:xfrm rot="19823172">
            <a:off x="2554126" y="2197629"/>
            <a:ext cx="719444" cy="387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오른쪽 화살표 6">
            <a:extLst>
              <a:ext uri="{FF2B5EF4-FFF2-40B4-BE49-F238E27FC236}">
                <a16:creationId xmlns:a16="http://schemas.microsoft.com/office/drawing/2014/main" id="{176F951B-55A5-3BCE-70F6-ACC860187554}"/>
              </a:ext>
            </a:extLst>
          </p:cNvPr>
          <p:cNvSpPr/>
          <p:nvPr/>
        </p:nvSpPr>
        <p:spPr>
          <a:xfrm rot="1899307">
            <a:off x="6573080" y="2410182"/>
            <a:ext cx="719444" cy="387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592BE1-E976-9823-D974-86175F129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364" y="3668511"/>
            <a:ext cx="3544256" cy="2751640"/>
          </a:xfrm>
          <a:prstGeom prst="rect">
            <a:avLst/>
          </a:prstGeom>
        </p:spPr>
      </p:pic>
      <p:sp>
        <p:nvSpPr>
          <p:cNvPr id="17" name="오른쪽 화살표 6">
            <a:extLst>
              <a:ext uri="{FF2B5EF4-FFF2-40B4-BE49-F238E27FC236}">
                <a16:creationId xmlns:a16="http://schemas.microsoft.com/office/drawing/2014/main" id="{260892EF-E2FE-48A3-1819-6A83A0F1319E}"/>
              </a:ext>
            </a:extLst>
          </p:cNvPr>
          <p:cNvSpPr/>
          <p:nvPr/>
        </p:nvSpPr>
        <p:spPr>
          <a:xfrm rot="9024663">
            <a:off x="6980530" y="3707015"/>
            <a:ext cx="719444" cy="387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777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dirty="0"/>
              <a:t>- </a:t>
            </a:r>
            <a:r>
              <a:rPr lang="ko-KR" altLang="en-US" dirty="0"/>
              <a:t>일대일문의</a:t>
            </a:r>
            <a:endParaRPr lang="ko-KR" altLang="en-US" b="1" i="1" dirty="0"/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80B987-83CB-866A-92A7-F268D502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80" y="1571626"/>
            <a:ext cx="5902993" cy="45828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4BEC63-28F6-F9AD-1885-9C262D8F5091}"/>
              </a:ext>
            </a:extLst>
          </p:cNvPr>
          <p:cNvSpPr/>
          <p:nvPr/>
        </p:nvSpPr>
        <p:spPr>
          <a:xfrm>
            <a:off x="6096001" y="2676526"/>
            <a:ext cx="762000" cy="40269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000945-2CBE-E6D4-D593-65F6A1DBA0CD}"/>
              </a:ext>
            </a:extLst>
          </p:cNvPr>
          <p:cNvSpPr/>
          <p:nvPr/>
        </p:nvSpPr>
        <p:spPr>
          <a:xfrm>
            <a:off x="6096000" y="3577432"/>
            <a:ext cx="762000" cy="40269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D82FE7-332C-E1D0-FAD1-B437D470872A}"/>
              </a:ext>
            </a:extLst>
          </p:cNvPr>
          <p:cNvSpPr/>
          <p:nvPr/>
        </p:nvSpPr>
        <p:spPr>
          <a:xfrm>
            <a:off x="3037610" y="5085027"/>
            <a:ext cx="2292926" cy="401374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8192A0-9918-E401-2E92-DEF6F386A302}"/>
              </a:ext>
            </a:extLst>
          </p:cNvPr>
          <p:cNvSpPr/>
          <p:nvPr/>
        </p:nvSpPr>
        <p:spPr>
          <a:xfrm>
            <a:off x="5974773" y="5569527"/>
            <a:ext cx="883227" cy="562163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F0A3149-824C-673C-F715-6CE6A721A249}"/>
              </a:ext>
            </a:extLst>
          </p:cNvPr>
          <p:cNvCxnSpPr>
            <a:cxnSpLocks/>
          </p:cNvCxnSpPr>
          <p:nvPr/>
        </p:nvCxnSpPr>
        <p:spPr>
          <a:xfrm>
            <a:off x="6858000" y="2877874"/>
            <a:ext cx="1049482" cy="3577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AC18846-6F82-5CD2-1C57-A3F348A3740D}"/>
              </a:ext>
            </a:extLst>
          </p:cNvPr>
          <p:cNvCxnSpPr>
            <a:cxnSpLocks/>
          </p:cNvCxnSpPr>
          <p:nvPr/>
        </p:nvCxnSpPr>
        <p:spPr>
          <a:xfrm flipH="1">
            <a:off x="6897829" y="3235605"/>
            <a:ext cx="1009653" cy="48534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A7A70A87-368A-6FB0-783B-0DEDB70D0832}"/>
              </a:ext>
            </a:extLst>
          </p:cNvPr>
          <p:cNvSpPr>
            <a:spLocks noGrp="1"/>
          </p:cNvSpPr>
          <p:nvPr/>
        </p:nvSpPr>
        <p:spPr>
          <a:xfrm>
            <a:off x="7973814" y="1234886"/>
            <a:ext cx="3917806" cy="2317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bg1"/>
                </a:solidFill>
              </a:rPr>
              <a:t>답변 상태에 따라 </a:t>
            </a:r>
            <a:r>
              <a:rPr lang="ko-KR" altLang="en-US" sz="1600" b="1" dirty="0" err="1">
                <a:solidFill>
                  <a:schemeClr val="bg1"/>
                </a:solidFill>
              </a:rPr>
              <a:t>접수중</a:t>
            </a:r>
            <a:r>
              <a:rPr lang="en-US" altLang="ko-KR" sz="1600" b="1" dirty="0">
                <a:solidFill>
                  <a:schemeClr val="bg1"/>
                </a:solidFill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</a:rPr>
              <a:t>답변완료 출력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0771DF0B-4383-35EE-6704-6E45CCD34B62}"/>
              </a:ext>
            </a:extLst>
          </p:cNvPr>
          <p:cNvSpPr>
            <a:spLocks noGrp="1"/>
          </p:cNvSpPr>
          <p:nvPr/>
        </p:nvSpPr>
        <p:spPr>
          <a:xfrm>
            <a:off x="6846591" y="5773959"/>
            <a:ext cx="3731798" cy="357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>
                <a:solidFill>
                  <a:schemeClr val="bg1"/>
                </a:solidFill>
              </a:rPr>
              <a:t>문의하기 페이지로 이동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E5074A7E-B1FF-0465-E66C-1317E719E9C1}"/>
              </a:ext>
            </a:extLst>
          </p:cNvPr>
          <p:cNvSpPr>
            <a:spLocks noGrp="1"/>
          </p:cNvSpPr>
          <p:nvPr/>
        </p:nvSpPr>
        <p:spPr>
          <a:xfrm>
            <a:off x="7533409" y="4567253"/>
            <a:ext cx="3731798" cy="7184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bg1"/>
                </a:solidFill>
              </a:rPr>
              <a:t>메뉴가 고정될 사이드바와 컨텐츠가 표시 될 메인 공간으로 레이아웃 구성</a:t>
            </a:r>
          </a:p>
        </p:txBody>
      </p:sp>
    </p:spTree>
    <p:extLst>
      <p:ext uri="{BB962C8B-B14F-4D97-AF65-F5344CB8AC3E}">
        <p14:creationId xmlns:p14="http://schemas.microsoft.com/office/powerpoint/2010/main" val="2431645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b="1" i="1" dirty="0"/>
              <a:t>- </a:t>
            </a:r>
            <a:r>
              <a:rPr lang="ko-KR" altLang="en-US" b="1" i="1" dirty="0"/>
              <a:t>일대일문의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A0BEB0-E795-574D-9B3F-380569A9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09" y="1849438"/>
            <a:ext cx="4879056" cy="44270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89E4AE-8402-3231-841E-A6948D5FA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337" y="1819794"/>
            <a:ext cx="4706353" cy="44270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1649E3-5399-5A98-874D-BAA61D55AEBC}"/>
              </a:ext>
            </a:extLst>
          </p:cNvPr>
          <p:cNvSpPr/>
          <p:nvPr/>
        </p:nvSpPr>
        <p:spPr>
          <a:xfrm>
            <a:off x="4748644" y="5850082"/>
            <a:ext cx="509155" cy="396774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1027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b="1" i="1" dirty="0"/>
              <a:t>- </a:t>
            </a:r>
            <a:r>
              <a:rPr lang="ko-KR" altLang="en-US" b="1" i="1" dirty="0"/>
              <a:t>일대일문의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F03561-BFD3-213D-2A31-C3899ABC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90" y="1767159"/>
            <a:ext cx="7316221" cy="23053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02AE3E-F452-F3ED-520F-6B0A2C97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37" y="2754196"/>
            <a:ext cx="7325747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02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b="1" i="1" dirty="0"/>
              <a:t>– </a:t>
            </a:r>
            <a:r>
              <a:rPr lang="ko-KR" altLang="en-US" b="1" i="1" dirty="0"/>
              <a:t>리뷰 조회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3A6CF-5CBE-C214-E33A-05248A2D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90" y="1849438"/>
            <a:ext cx="9044056" cy="27849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839E3B-9712-F670-C827-FE318C9F0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189" y="4043016"/>
            <a:ext cx="4563112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440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b="1" i="1" dirty="0"/>
              <a:t>– </a:t>
            </a:r>
            <a:r>
              <a:rPr lang="ko-KR" altLang="en-US" b="1" i="1" dirty="0"/>
              <a:t>리뷰 상세 조회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66DF8-073B-D0F5-47BB-6F85E3466E35}"/>
              </a:ext>
            </a:extLst>
          </p:cNvPr>
          <p:cNvSpPr txBox="1"/>
          <p:nvPr/>
        </p:nvSpPr>
        <p:spPr>
          <a:xfrm>
            <a:off x="3069021" y="3246961"/>
            <a:ext cx="6138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리뷰 상세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BFDA68-8239-1286-F5D9-D36C4738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27" y="1751469"/>
            <a:ext cx="5105456" cy="2376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3DCB67-CCBC-79C6-B287-46E76C92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395" y="3121333"/>
            <a:ext cx="5353060" cy="3018643"/>
          </a:xfrm>
          <a:prstGeom prst="rect">
            <a:avLst/>
          </a:prstGeom>
        </p:spPr>
      </p:pic>
      <p:sp>
        <p:nvSpPr>
          <p:cNvPr id="8" name="오른쪽 화살표 6">
            <a:extLst>
              <a:ext uri="{FF2B5EF4-FFF2-40B4-BE49-F238E27FC236}">
                <a16:creationId xmlns:a16="http://schemas.microsoft.com/office/drawing/2014/main" id="{8BE9919D-EFEC-CF08-7B04-EB6C16893A39}"/>
              </a:ext>
            </a:extLst>
          </p:cNvPr>
          <p:cNvSpPr/>
          <p:nvPr/>
        </p:nvSpPr>
        <p:spPr>
          <a:xfrm rot="1350365">
            <a:off x="5654518" y="3369910"/>
            <a:ext cx="719444" cy="387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6848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b="1" i="1" dirty="0"/>
              <a:t>/</a:t>
            </a:r>
            <a:r>
              <a:rPr lang="ko-KR" altLang="en-US" b="1" i="1" dirty="0"/>
              <a:t>리뷰</a:t>
            </a:r>
            <a:r>
              <a:rPr lang="en-US" altLang="ko-KR" b="1" i="1" dirty="0"/>
              <a:t> </a:t>
            </a:r>
            <a:r>
              <a:rPr lang="ko-KR" altLang="en-US" b="1" i="1" dirty="0"/>
              <a:t>등록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AA2C9C-ACE5-A1C4-C3A0-20BEE7AF4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9" y="1678395"/>
            <a:ext cx="5172797" cy="4620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66676A-6E9C-9A04-7C50-0D10EDB14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2773"/>
            <a:ext cx="3131887" cy="2455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42B5C8-92C5-0151-0C23-06AAE1CC6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101" y="4333009"/>
            <a:ext cx="4639322" cy="1228896"/>
          </a:xfrm>
          <a:prstGeom prst="rect">
            <a:avLst/>
          </a:prstGeom>
        </p:spPr>
      </p:pic>
      <p:sp>
        <p:nvSpPr>
          <p:cNvPr id="10" name="오른쪽 화살표 6">
            <a:extLst>
              <a:ext uri="{FF2B5EF4-FFF2-40B4-BE49-F238E27FC236}">
                <a16:creationId xmlns:a16="http://schemas.microsoft.com/office/drawing/2014/main" id="{F60B983C-75A1-0629-7965-A288F37014CA}"/>
              </a:ext>
            </a:extLst>
          </p:cNvPr>
          <p:cNvSpPr/>
          <p:nvPr/>
        </p:nvSpPr>
        <p:spPr>
          <a:xfrm rot="4401880">
            <a:off x="8579679" y="3708741"/>
            <a:ext cx="719444" cy="387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오른쪽 화살표 6">
            <a:extLst>
              <a:ext uri="{FF2B5EF4-FFF2-40B4-BE49-F238E27FC236}">
                <a16:creationId xmlns:a16="http://schemas.microsoft.com/office/drawing/2014/main" id="{ED567976-50CE-5BD7-816F-63243C440877}"/>
              </a:ext>
            </a:extLst>
          </p:cNvPr>
          <p:cNvSpPr/>
          <p:nvPr/>
        </p:nvSpPr>
        <p:spPr>
          <a:xfrm rot="20335157">
            <a:off x="5330992" y="2567043"/>
            <a:ext cx="719444" cy="387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893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1" dirty="0"/>
              <a:t>05. </a:t>
            </a:r>
            <a:r>
              <a:rPr lang="ko-KR" altLang="en-US" b="1" i="1" dirty="0"/>
              <a:t>고객센터 </a:t>
            </a:r>
            <a:r>
              <a:rPr lang="en-US" altLang="ko-KR" b="1" i="1" dirty="0"/>
              <a:t>/</a:t>
            </a:r>
            <a:r>
              <a:rPr lang="ko-KR" altLang="en-US" b="1" i="1" dirty="0"/>
              <a:t>리뷰</a:t>
            </a:r>
            <a:r>
              <a:rPr lang="en-US" altLang="ko-KR" b="1" i="1" dirty="0"/>
              <a:t> </a:t>
            </a:r>
            <a:r>
              <a:rPr lang="ko-KR" altLang="en-US" b="1" i="1" dirty="0"/>
              <a:t>등록</a:t>
            </a: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B527372B-F7FC-2FCD-D104-18CA1E31CB1D}"/>
              </a:ext>
            </a:extLst>
          </p:cNvPr>
          <p:cNvSpPr/>
          <p:nvPr/>
        </p:nvSpPr>
        <p:spPr>
          <a:xfrm>
            <a:off x="8758518" y="188914"/>
            <a:ext cx="3481108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3BEC7-08B1-3CBC-79DB-FBE9800D4C61}"/>
              </a:ext>
            </a:extLst>
          </p:cNvPr>
          <p:cNvSpPr txBox="1"/>
          <p:nvPr/>
        </p:nvSpPr>
        <p:spPr>
          <a:xfrm>
            <a:off x="10180998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 페이지 기능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E2729-6371-1A23-019D-A40F8D69ABE9}"/>
              </a:ext>
            </a:extLst>
          </p:cNvPr>
          <p:cNvSpPr txBox="1"/>
          <p:nvPr/>
        </p:nvSpPr>
        <p:spPr>
          <a:xfrm rot="356906">
            <a:off x="895957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Chapter03.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F1AA68-B5FC-3BC9-7FF3-98770F3D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72" y="2414224"/>
            <a:ext cx="1752845" cy="8383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EF10C9-5D2B-89BE-E9D7-CCE376D5E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05" y="3560322"/>
            <a:ext cx="1428949" cy="581106"/>
          </a:xfrm>
          <a:prstGeom prst="rect">
            <a:avLst/>
          </a:prstGeom>
        </p:spPr>
      </p:pic>
      <p:sp>
        <p:nvSpPr>
          <p:cNvPr id="12" name="오른쪽 화살표 6">
            <a:extLst>
              <a:ext uri="{FF2B5EF4-FFF2-40B4-BE49-F238E27FC236}">
                <a16:creationId xmlns:a16="http://schemas.microsoft.com/office/drawing/2014/main" id="{57B677CE-5A01-BD35-5E1A-99FE59DE4632}"/>
              </a:ext>
            </a:extLst>
          </p:cNvPr>
          <p:cNvSpPr/>
          <p:nvPr/>
        </p:nvSpPr>
        <p:spPr>
          <a:xfrm rot="2600923">
            <a:off x="1685583" y="3278076"/>
            <a:ext cx="719444" cy="387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오른쪽 화살표 6">
            <a:extLst>
              <a:ext uri="{FF2B5EF4-FFF2-40B4-BE49-F238E27FC236}">
                <a16:creationId xmlns:a16="http://schemas.microsoft.com/office/drawing/2014/main" id="{5027E023-9AC5-F32F-ED74-78218E025D75}"/>
              </a:ext>
            </a:extLst>
          </p:cNvPr>
          <p:cNvSpPr/>
          <p:nvPr/>
        </p:nvSpPr>
        <p:spPr>
          <a:xfrm rot="2203878">
            <a:off x="3371064" y="4129580"/>
            <a:ext cx="719444" cy="387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8E2C4C-AD69-09BF-310C-CB3106E51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476" y="2888716"/>
            <a:ext cx="3115110" cy="9621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14068C-5D91-2B9D-A22C-39D015B0E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607" y="4144405"/>
            <a:ext cx="3200847" cy="800212"/>
          </a:xfrm>
          <a:prstGeom prst="rect">
            <a:avLst/>
          </a:prstGeom>
        </p:spPr>
      </p:pic>
      <p:sp>
        <p:nvSpPr>
          <p:cNvPr id="22" name="오른쪽 화살표 6">
            <a:extLst>
              <a:ext uri="{FF2B5EF4-FFF2-40B4-BE49-F238E27FC236}">
                <a16:creationId xmlns:a16="http://schemas.microsoft.com/office/drawing/2014/main" id="{08731F14-6AD1-1EC3-41E0-EDA007F78FD7}"/>
              </a:ext>
            </a:extLst>
          </p:cNvPr>
          <p:cNvSpPr/>
          <p:nvPr/>
        </p:nvSpPr>
        <p:spPr>
          <a:xfrm>
            <a:off x="6837868" y="3139564"/>
            <a:ext cx="719444" cy="387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39F635-883B-DDF2-3193-5D48934C5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807" y="2905270"/>
            <a:ext cx="4158440" cy="2095228"/>
          </a:xfrm>
          <a:prstGeom prst="rect">
            <a:avLst/>
          </a:prstGeom>
        </p:spPr>
      </p:pic>
      <p:sp>
        <p:nvSpPr>
          <p:cNvPr id="16" name="오른쪽 화살표 6">
            <a:extLst>
              <a:ext uri="{FF2B5EF4-FFF2-40B4-BE49-F238E27FC236}">
                <a16:creationId xmlns:a16="http://schemas.microsoft.com/office/drawing/2014/main" id="{D4546500-ADB4-12FB-4BAC-FABBD610076A}"/>
              </a:ext>
            </a:extLst>
          </p:cNvPr>
          <p:cNvSpPr/>
          <p:nvPr/>
        </p:nvSpPr>
        <p:spPr>
          <a:xfrm rot="20335157">
            <a:off x="3507420" y="3278077"/>
            <a:ext cx="719444" cy="387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23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1F90FFA8-547F-8444-7B39-AAA732388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087" y="3214687"/>
            <a:ext cx="8670925" cy="1133475"/>
          </a:xfrm>
        </p:spPr>
        <p:txBody>
          <a:bodyPr/>
          <a:lstStyle/>
          <a:p>
            <a:r>
              <a:rPr lang="ko-KR" altLang="en-US" dirty="0"/>
              <a:t>주요 기능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1F6A-8711-C528-D7A1-D51BFDB00BB2}"/>
              </a:ext>
            </a:extLst>
          </p:cNvPr>
          <p:cNvSpPr txBox="1"/>
          <p:nvPr/>
        </p:nvSpPr>
        <p:spPr>
          <a:xfrm>
            <a:off x="2681733" y="3092129"/>
            <a:ext cx="131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i="1" dirty="0">
                <a:solidFill>
                  <a:schemeClr val="bg1"/>
                </a:solidFill>
              </a:rPr>
              <a:t>02</a:t>
            </a:r>
            <a:endParaRPr lang="ko-KR" altLang="en-US" sz="6600" b="1" i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39A0CE-FF82-D017-6D8F-29636720AF16}"/>
              </a:ext>
            </a:extLst>
          </p:cNvPr>
          <p:cNvSpPr/>
          <p:nvPr/>
        </p:nvSpPr>
        <p:spPr>
          <a:xfrm>
            <a:off x="2681733" y="3819524"/>
            <a:ext cx="1386840" cy="275906"/>
          </a:xfrm>
          <a:prstGeom prst="rect">
            <a:avLst/>
          </a:prstGeom>
          <a:gradFill>
            <a:gsLst>
              <a:gs pos="47000">
                <a:srgbClr val="FFFFFF">
                  <a:lumMod val="95000"/>
                  <a:alpha val="51000"/>
                </a:srgbClr>
              </a:gs>
              <a:gs pos="22000">
                <a:schemeClr val="bg1"/>
              </a:gs>
              <a:gs pos="61000">
                <a:schemeClr val="bg1">
                  <a:lumMod val="95000"/>
                </a:schemeClr>
              </a:gs>
              <a:gs pos="69000">
                <a:schemeClr val="bg1">
                  <a:lumMod val="85000"/>
                </a:schemeClr>
              </a:gs>
              <a:gs pos="32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84200" dist="1257300" dir="5400000" sx="84000" sy="84000" algn="ctr" rotWithShape="0">
              <a:schemeClr val="bg1">
                <a:lumMod val="75000"/>
                <a:alpha val="76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87176-531A-0E87-725D-A392A06ACE1F}"/>
              </a:ext>
            </a:extLst>
          </p:cNvPr>
          <p:cNvSpPr/>
          <p:nvPr/>
        </p:nvSpPr>
        <p:spPr>
          <a:xfrm>
            <a:off x="2681733" y="3915409"/>
            <a:ext cx="1386840" cy="463152"/>
          </a:xfrm>
          <a:prstGeom prst="rect">
            <a:avLst/>
          </a:pr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D32C-E880-71A6-D5E0-80E89B469858}"/>
              </a:ext>
            </a:extLst>
          </p:cNvPr>
          <p:cNvSpPr txBox="1"/>
          <p:nvPr/>
        </p:nvSpPr>
        <p:spPr>
          <a:xfrm>
            <a:off x="2747773" y="3903900"/>
            <a:ext cx="1280160" cy="400110"/>
          </a:xfrm>
          <a:prstGeom prst="rect">
            <a:avLst/>
          </a:prstGeom>
          <a:solidFill>
            <a:srgbClr val="FF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</a:rPr>
              <a:t>Chapter</a:t>
            </a: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C1305F-C51B-1532-BE15-FAB2ACA4FB58}"/>
              </a:ext>
            </a:extLst>
          </p:cNvPr>
          <p:cNvSpPr/>
          <p:nvPr/>
        </p:nvSpPr>
        <p:spPr>
          <a:xfrm>
            <a:off x="2579687" y="2925632"/>
            <a:ext cx="1692531" cy="169253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물결 9">
            <a:extLst>
              <a:ext uri="{FF2B5EF4-FFF2-40B4-BE49-F238E27FC236}">
                <a16:creationId xmlns:a16="http://schemas.microsoft.com/office/drawing/2014/main" id="{76735CC3-5F88-1980-C7E8-76C122FFA11A}"/>
              </a:ext>
            </a:extLst>
          </p:cNvPr>
          <p:cNvSpPr/>
          <p:nvPr/>
        </p:nvSpPr>
        <p:spPr>
          <a:xfrm>
            <a:off x="-47625" y="328229"/>
            <a:ext cx="6638925" cy="1692531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EFBDBFB8-4D8C-8011-8469-17093C73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2" y="528254"/>
            <a:ext cx="5791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74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4B61F3F7-F880-6BBC-FE7C-BAE48A0C3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047" y="3214687"/>
            <a:ext cx="8670925" cy="1133475"/>
          </a:xfrm>
        </p:spPr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1F6A-8711-C528-D7A1-D51BFDB00BB2}"/>
              </a:ext>
            </a:extLst>
          </p:cNvPr>
          <p:cNvSpPr txBox="1"/>
          <p:nvPr/>
        </p:nvSpPr>
        <p:spPr>
          <a:xfrm>
            <a:off x="3491358" y="3130229"/>
            <a:ext cx="131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i="1" dirty="0">
                <a:solidFill>
                  <a:schemeClr val="bg1"/>
                </a:solidFill>
              </a:rPr>
              <a:t>04</a:t>
            </a:r>
            <a:endParaRPr lang="ko-KR" altLang="en-US" sz="6600" b="1" i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39A0CE-FF82-D017-6D8F-29636720AF16}"/>
              </a:ext>
            </a:extLst>
          </p:cNvPr>
          <p:cNvSpPr/>
          <p:nvPr/>
        </p:nvSpPr>
        <p:spPr>
          <a:xfrm>
            <a:off x="3491358" y="3819524"/>
            <a:ext cx="1386840" cy="275906"/>
          </a:xfrm>
          <a:prstGeom prst="rect">
            <a:avLst/>
          </a:prstGeom>
          <a:gradFill>
            <a:gsLst>
              <a:gs pos="47000">
                <a:srgbClr val="FFFFFF">
                  <a:lumMod val="95000"/>
                  <a:alpha val="51000"/>
                </a:srgbClr>
              </a:gs>
              <a:gs pos="22000">
                <a:schemeClr val="bg1"/>
              </a:gs>
              <a:gs pos="61000">
                <a:schemeClr val="bg1">
                  <a:lumMod val="95000"/>
                </a:schemeClr>
              </a:gs>
              <a:gs pos="69000">
                <a:schemeClr val="bg1">
                  <a:lumMod val="85000"/>
                </a:schemeClr>
              </a:gs>
              <a:gs pos="32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84200" dist="1257300" dir="5400000" sx="84000" sy="84000" algn="ctr" rotWithShape="0">
              <a:schemeClr val="bg1">
                <a:lumMod val="75000"/>
                <a:alpha val="76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87176-531A-0E87-725D-A392A06ACE1F}"/>
              </a:ext>
            </a:extLst>
          </p:cNvPr>
          <p:cNvSpPr/>
          <p:nvPr/>
        </p:nvSpPr>
        <p:spPr>
          <a:xfrm>
            <a:off x="3491358" y="3915409"/>
            <a:ext cx="1386840" cy="463152"/>
          </a:xfrm>
          <a:prstGeom prst="rect">
            <a:avLst/>
          </a:pr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D32C-E880-71A6-D5E0-80E89B469858}"/>
              </a:ext>
            </a:extLst>
          </p:cNvPr>
          <p:cNvSpPr txBox="1"/>
          <p:nvPr/>
        </p:nvSpPr>
        <p:spPr>
          <a:xfrm>
            <a:off x="3557398" y="3903900"/>
            <a:ext cx="1280160" cy="400110"/>
          </a:xfrm>
          <a:prstGeom prst="rect">
            <a:avLst/>
          </a:prstGeom>
          <a:solidFill>
            <a:srgbClr val="FF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</a:rPr>
              <a:t>Chapter</a:t>
            </a: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C1305F-C51B-1532-BE15-FAB2ACA4FB58}"/>
              </a:ext>
            </a:extLst>
          </p:cNvPr>
          <p:cNvSpPr/>
          <p:nvPr/>
        </p:nvSpPr>
        <p:spPr>
          <a:xfrm>
            <a:off x="3389312" y="2925632"/>
            <a:ext cx="1692531" cy="169253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물결 9">
            <a:extLst>
              <a:ext uri="{FF2B5EF4-FFF2-40B4-BE49-F238E27FC236}">
                <a16:creationId xmlns:a16="http://schemas.microsoft.com/office/drawing/2014/main" id="{76735CC3-5F88-1980-C7E8-76C122FFA11A}"/>
              </a:ext>
            </a:extLst>
          </p:cNvPr>
          <p:cNvSpPr/>
          <p:nvPr/>
        </p:nvSpPr>
        <p:spPr>
          <a:xfrm>
            <a:off x="-47625" y="328229"/>
            <a:ext cx="6638925" cy="1692531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EFBDBFB8-4D8C-8011-8469-17093C73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2" y="528254"/>
            <a:ext cx="5791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59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</a:t>
            </a:r>
          </a:p>
        </p:txBody>
      </p:sp>
      <p:sp>
        <p:nvSpPr>
          <p:cNvPr id="15" name="물결 14">
            <a:extLst>
              <a:ext uri="{FF2B5EF4-FFF2-40B4-BE49-F238E27FC236}">
                <a16:creationId xmlns:a16="http://schemas.microsoft.com/office/drawing/2014/main" id="{0DB88308-1CC0-CBC7-FD8C-A29A45C81F77}"/>
              </a:ext>
            </a:extLst>
          </p:cNvPr>
          <p:cNvSpPr/>
          <p:nvPr/>
        </p:nvSpPr>
        <p:spPr>
          <a:xfrm>
            <a:off x="9628094" y="188914"/>
            <a:ext cx="2611531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FCD81-F5BE-3264-5F58-75BC06586917}"/>
              </a:ext>
            </a:extLst>
          </p:cNvPr>
          <p:cNvSpPr txBox="1"/>
          <p:nvPr/>
        </p:nvSpPr>
        <p:spPr>
          <a:xfrm>
            <a:off x="10978857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ACDBD-FF35-18B7-DDE4-17684F3BFF12}"/>
              </a:ext>
            </a:extLst>
          </p:cNvPr>
          <p:cNvSpPr txBox="1"/>
          <p:nvPr/>
        </p:nvSpPr>
        <p:spPr>
          <a:xfrm rot="356906">
            <a:off x="983811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Chapter4.</a:t>
            </a:r>
            <a:endParaRPr lang="ko-KR" altLang="en-US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43353020-1E3E-3F11-D188-D5048A45C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277682"/>
              </p:ext>
            </p:extLst>
          </p:nvPr>
        </p:nvGraphicFramePr>
        <p:xfrm>
          <a:off x="1922080" y="1511192"/>
          <a:ext cx="10448700" cy="6505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7859295" imgH="11115475" progId="AcroExch.Document.7">
                  <p:embed/>
                </p:oleObj>
              </mc:Choice>
              <mc:Fallback>
                <p:oleObj name="Acrobat Document" r:id="rId2" imgW="17859295" imgH="11115475" progId="AcroExch.Document.7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43353020-1E3E-3F11-D188-D5048A45C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2080" y="1511192"/>
                        <a:ext cx="10448700" cy="6505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6706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4B61F3F7-F880-6BBC-FE7C-BAE48A0C3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702" y="3214687"/>
            <a:ext cx="8670925" cy="1133475"/>
          </a:xfrm>
        </p:spPr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1F6A-8711-C528-D7A1-D51BFDB00BB2}"/>
              </a:ext>
            </a:extLst>
          </p:cNvPr>
          <p:cNvSpPr txBox="1"/>
          <p:nvPr/>
        </p:nvSpPr>
        <p:spPr>
          <a:xfrm>
            <a:off x="3491358" y="3130229"/>
            <a:ext cx="131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i="1" dirty="0">
                <a:solidFill>
                  <a:schemeClr val="bg1"/>
                </a:solidFill>
              </a:rPr>
              <a:t>05</a:t>
            </a:r>
            <a:endParaRPr lang="ko-KR" altLang="en-US" sz="6600" b="1" i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39A0CE-FF82-D017-6D8F-29636720AF16}"/>
              </a:ext>
            </a:extLst>
          </p:cNvPr>
          <p:cNvSpPr/>
          <p:nvPr/>
        </p:nvSpPr>
        <p:spPr>
          <a:xfrm>
            <a:off x="3491358" y="3819524"/>
            <a:ext cx="1386840" cy="275906"/>
          </a:xfrm>
          <a:prstGeom prst="rect">
            <a:avLst/>
          </a:prstGeom>
          <a:gradFill>
            <a:gsLst>
              <a:gs pos="47000">
                <a:srgbClr val="FFFFFF">
                  <a:lumMod val="95000"/>
                  <a:alpha val="51000"/>
                </a:srgbClr>
              </a:gs>
              <a:gs pos="22000">
                <a:schemeClr val="bg1"/>
              </a:gs>
              <a:gs pos="61000">
                <a:schemeClr val="bg1">
                  <a:lumMod val="95000"/>
                </a:schemeClr>
              </a:gs>
              <a:gs pos="69000">
                <a:schemeClr val="bg1">
                  <a:lumMod val="85000"/>
                </a:schemeClr>
              </a:gs>
              <a:gs pos="32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84200" dist="1257300" dir="5400000" sx="84000" sy="84000" algn="ctr" rotWithShape="0">
              <a:schemeClr val="bg1">
                <a:lumMod val="75000"/>
                <a:alpha val="76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87176-531A-0E87-725D-A392A06ACE1F}"/>
              </a:ext>
            </a:extLst>
          </p:cNvPr>
          <p:cNvSpPr/>
          <p:nvPr/>
        </p:nvSpPr>
        <p:spPr>
          <a:xfrm>
            <a:off x="3491358" y="3915409"/>
            <a:ext cx="1386840" cy="463152"/>
          </a:xfrm>
          <a:prstGeom prst="rect">
            <a:avLst/>
          </a:pr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D32C-E880-71A6-D5E0-80E89B469858}"/>
              </a:ext>
            </a:extLst>
          </p:cNvPr>
          <p:cNvSpPr txBox="1"/>
          <p:nvPr/>
        </p:nvSpPr>
        <p:spPr>
          <a:xfrm>
            <a:off x="3557398" y="3903900"/>
            <a:ext cx="1280160" cy="400110"/>
          </a:xfrm>
          <a:prstGeom prst="rect">
            <a:avLst/>
          </a:prstGeom>
          <a:solidFill>
            <a:srgbClr val="FF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</a:rPr>
              <a:t>Chapter</a:t>
            </a: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C1305F-C51B-1532-BE15-FAB2ACA4FB58}"/>
              </a:ext>
            </a:extLst>
          </p:cNvPr>
          <p:cNvSpPr/>
          <p:nvPr/>
        </p:nvSpPr>
        <p:spPr>
          <a:xfrm>
            <a:off x="3389312" y="2925632"/>
            <a:ext cx="1692531" cy="169253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물결 9">
            <a:extLst>
              <a:ext uri="{FF2B5EF4-FFF2-40B4-BE49-F238E27FC236}">
                <a16:creationId xmlns:a16="http://schemas.microsoft.com/office/drawing/2014/main" id="{76735CC3-5F88-1980-C7E8-76C122FFA11A}"/>
              </a:ext>
            </a:extLst>
          </p:cNvPr>
          <p:cNvSpPr/>
          <p:nvPr/>
        </p:nvSpPr>
        <p:spPr>
          <a:xfrm>
            <a:off x="-47625" y="328229"/>
            <a:ext cx="6638925" cy="1692531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EFBDBFB8-4D8C-8011-8469-17093C73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2" y="528254"/>
            <a:ext cx="5791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8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15" name="물결 14">
            <a:extLst>
              <a:ext uri="{FF2B5EF4-FFF2-40B4-BE49-F238E27FC236}">
                <a16:creationId xmlns:a16="http://schemas.microsoft.com/office/drawing/2014/main" id="{0DB88308-1CC0-CBC7-FD8C-A29A45C81F77}"/>
              </a:ext>
            </a:extLst>
          </p:cNvPr>
          <p:cNvSpPr/>
          <p:nvPr/>
        </p:nvSpPr>
        <p:spPr>
          <a:xfrm>
            <a:off x="9628094" y="188914"/>
            <a:ext cx="2611531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FCD81-F5BE-3264-5F58-75BC06586917}"/>
              </a:ext>
            </a:extLst>
          </p:cNvPr>
          <p:cNvSpPr txBox="1"/>
          <p:nvPr/>
        </p:nvSpPr>
        <p:spPr>
          <a:xfrm>
            <a:off x="10978857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역할 분담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ACDBD-FF35-18B7-DDE4-17684F3BFF12}"/>
              </a:ext>
            </a:extLst>
          </p:cNvPr>
          <p:cNvSpPr txBox="1"/>
          <p:nvPr/>
        </p:nvSpPr>
        <p:spPr>
          <a:xfrm rot="356906">
            <a:off x="983811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Chapter5.</a:t>
            </a:r>
            <a:endParaRPr lang="ko-KR" altLang="en-US" dirty="0"/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6D06D87C-5D59-BC3A-7989-3F1DF7E68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040" y="1942036"/>
            <a:ext cx="720000" cy="7200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31DFC09D-F327-DBC7-88E1-F0459F27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5960" y="1942036"/>
            <a:ext cx="720000" cy="7200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78FBCA99-F7C3-AB15-0C8A-E9FA4F362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6020" y="1942036"/>
            <a:ext cx="720000" cy="7200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304CD7CE-DA3D-56AF-655D-71D0125B3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6000" y="1942036"/>
            <a:ext cx="720000" cy="720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B4C0D37-F2DE-EDEA-BB3E-0F9329A69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5980" y="1942036"/>
            <a:ext cx="720000" cy="7200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89EDB4-B5C9-75AF-9969-1FD47EAB96DE}"/>
              </a:ext>
            </a:extLst>
          </p:cNvPr>
          <p:cNvSpPr/>
          <p:nvPr/>
        </p:nvSpPr>
        <p:spPr>
          <a:xfrm>
            <a:off x="291082" y="3000844"/>
            <a:ext cx="2089915" cy="3597180"/>
          </a:xfrm>
          <a:prstGeom prst="roundRect">
            <a:avLst>
              <a:gd name="adj" fmla="val 6944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08F67A-89BC-458E-7643-1EE4776C130A}"/>
              </a:ext>
            </a:extLst>
          </p:cNvPr>
          <p:cNvSpPr txBox="1"/>
          <p:nvPr/>
        </p:nvSpPr>
        <p:spPr>
          <a:xfrm>
            <a:off x="739140" y="2760530"/>
            <a:ext cx="1193800" cy="480628"/>
          </a:xfrm>
          <a:prstGeom prst="rect">
            <a:avLst/>
          </a:prstGeom>
          <a:solidFill>
            <a:srgbClr val="FF9393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ko-KR" altLang="en-US" sz="2400" b="1" i="1" dirty="0">
                <a:solidFill>
                  <a:schemeClr val="bg1"/>
                </a:solidFill>
              </a:rPr>
              <a:t>박지수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7F16BC7-C8ED-475E-F7A9-568D10D9F97E}"/>
              </a:ext>
            </a:extLst>
          </p:cNvPr>
          <p:cNvSpPr/>
          <p:nvPr/>
        </p:nvSpPr>
        <p:spPr>
          <a:xfrm>
            <a:off x="2671062" y="3000844"/>
            <a:ext cx="2089915" cy="3597180"/>
          </a:xfrm>
          <a:prstGeom prst="roundRect">
            <a:avLst>
              <a:gd name="adj" fmla="val 6944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263C096-5926-A735-CEE6-AB0221824A9C}"/>
              </a:ext>
            </a:extLst>
          </p:cNvPr>
          <p:cNvSpPr/>
          <p:nvPr/>
        </p:nvSpPr>
        <p:spPr>
          <a:xfrm>
            <a:off x="5051042" y="3000844"/>
            <a:ext cx="2089915" cy="3597180"/>
          </a:xfrm>
          <a:prstGeom prst="roundRect">
            <a:avLst>
              <a:gd name="adj" fmla="val 6944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6781734-ACE6-9839-7E25-CE5A889FCC76}"/>
              </a:ext>
            </a:extLst>
          </p:cNvPr>
          <p:cNvSpPr/>
          <p:nvPr/>
        </p:nvSpPr>
        <p:spPr>
          <a:xfrm>
            <a:off x="7431023" y="3000844"/>
            <a:ext cx="2089915" cy="3597180"/>
          </a:xfrm>
          <a:prstGeom prst="roundRect">
            <a:avLst>
              <a:gd name="adj" fmla="val 6944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2B6DFB6-932E-ACB3-27E2-FA30CFB3D1FE}"/>
              </a:ext>
            </a:extLst>
          </p:cNvPr>
          <p:cNvSpPr/>
          <p:nvPr/>
        </p:nvSpPr>
        <p:spPr>
          <a:xfrm>
            <a:off x="9811002" y="3000844"/>
            <a:ext cx="2089915" cy="3597180"/>
          </a:xfrm>
          <a:prstGeom prst="roundRect">
            <a:avLst>
              <a:gd name="adj" fmla="val 6944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14A183-E590-DAA9-28EC-F58985E63578}"/>
              </a:ext>
            </a:extLst>
          </p:cNvPr>
          <p:cNvSpPr txBox="1"/>
          <p:nvPr/>
        </p:nvSpPr>
        <p:spPr>
          <a:xfrm>
            <a:off x="3119120" y="2760530"/>
            <a:ext cx="1193800" cy="480628"/>
          </a:xfrm>
          <a:prstGeom prst="rect">
            <a:avLst/>
          </a:prstGeom>
          <a:solidFill>
            <a:srgbClr val="FF9393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ko-KR" altLang="en-US" sz="2400" b="1" i="1" dirty="0">
                <a:solidFill>
                  <a:schemeClr val="bg1"/>
                </a:solidFill>
              </a:rPr>
              <a:t>박현우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F9FE5C-7178-661E-2085-471B53F07BC3}"/>
              </a:ext>
            </a:extLst>
          </p:cNvPr>
          <p:cNvSpPr txBox="1"/>
          <p:nvPr/>
        </p:nvSpPr>
        <p:spPr>
          <a:xfrm>
            <a:off x="7879080" y="2760530"/>
            <a:ext cx="1193800" cy="480628"/>
          </a:xfrm>
          <a:prstGeom prst="rect">
            <a:avLst/>
          </a:prstGeom>
          <a:solidFill>
            <a:srgbClr val="FF9393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ko-KR" altLang="en-US" sz="2400" b="1" i="1" dirty="0" err="1">
                <a:solidFill>
                  <a:schemeClr val="bg1"/>
                </a:solidFill>
              </a:rPr>
              <a:t>이세건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B7AC53-2F1B-4AA0-218F-9F9410737AFF}"/>
              </a:ext>
            </a:extLst>
          </p:cNvPr>
          <p:cNvSpPr txBox="1"/>
          <p:nvPr/>
        </p:nvSpPr>
        <p:spPr>
          <a:xfrm>
            <a:off x="5499100" y="2760530"/>
            <a:ext cx="1193800" cy="480628"/>
          </a:xfrm>
          <a:prstGeom prst="rect">
            <a:avLst/>
          </a:prstGeom>
          <a:solidFill>
            <a:srgbClr val="FF9393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ko-KR" altLang="en-US" sz="2400" b="1" i="1" dirty="0" err="1">
                <a:solidFill>
                  <a:schemeClr val="bg1"/>
                </a:solidFill>
              </a:rPr>
              <a:t>백승준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5808A3-27ED-2E01-F855-80E45DE42807}"/>
              </a:ext>
            </a:extLst>
          </p:cNvPr>
          <p:cNvSpPr txBox="1"/>
          <p:nvPr/>
        </p:nvSpPr>
        <p:spPr>
          <a:xfrm>
            <a:off x="10259060" y="2760530"/>
            <a:ext cx="1193800" cy="480628"/>
          </a:xfrm>
          <a:prstGeom prst="rect">
            <a:avLst/>
          </a:prstGeom>
          <a:solidFill>
            <a:srgbClr val="FF9393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ko-KR" altLang="en-US" sz="2400" b="1" i="1" dirty="0" err="1">
                <a:solidFill>
                  <a:schemeClr val="bg1"/>
                </a:solidFill>
              </a:rPr>
              <a:t>허제이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92C436-33DE-5142-FCC8-7A65470524AD}"/>
              </a:ext>
            </a:extLst>
          </p:cNvPr>
          <p:cNvSpPr txBox="1"/>
          <p:nvPr/>
        </p:nvSpPr>
        <p:spPr>
          <a:xfrm>
            <a:off x="298714" y="3237572"/>
            <a:ext cx="1992631" cy="31537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l"/>
            <a:r>
              <a:rPr lang="en-US" altLang="ko-KR" sz="1500" b="1" i="1" dirty="0"/>
              <a:t>- </a:t>
            </a:r>
            <a:r>
              <a:rPr lang="ko-KR" altLang="en-US" sz="1500" b="1" i="1" dirty="0"/>
              <a:t>로그인 </a:t>
            </a:r>
            <a:r>
              <a:rPr lang="en-US" altLang="ko-KR" sz="1500" b="1" i="1" dirty="0"/>
              <a:t>/ </a:t>
            </a:r>
            <a:r>
              <a:rPr lang="ko-KR" altLang="en-US" sz="1500" b="1" i="1" dirty="0"/>
              <a:t>로그아웃</a:t>
            </a:r>
            <a:endParaRPr lang="en-US" altLang="ko-KR" sz="1500" b="1" i="1" dirty="0"/>
          </a:p>
          <a:p>
            <a:pPr algn="l"/>
            <a:r>
              <a:rPr lang="en-US" altLang="ko-KR" sz="1500" b="1" i="1" dirty="0"/>
              <a:t>- </a:t>
            </a:r>
            <a:r>
              <a:rPr lang="ko-KR" altLang="en-US" sz="1500" b="1" i="1" dirty="0"/>
              <a:t>회원가입</a:t>
            </a:r>
            <a:endParaRPr lang="en-US" altLang="ko-KR" sz="1500" b="1" i="1" dirty="0"/>
          </a:p>
          <a:p>
            <a:pPr algn="l"/>
            <a:r>
              <a:rPr lang="en-US" altLang="ko-KR" sz="1500" b="1" i="1" dirty="0"/>
              <a:t>- </a:t>
            </a:r>
            <a:r>
              <a:rPr lang="ko-KR" altLang="en-US" sz="1500" b="1" i="1" dirty="0"/>
              <a:t>아이디</a:t>
            </a:r>
            <a:r>
              <a:rPr lang="en-US" altLang="ko-KR" sz="1500" b="1" i="1" dirty="0"/>
              <a:t>/ </a:t>
            </a:r>
            <a:r>
              <a:rPr lang="ko-KR" altLang="en-US" sz="1500" b="1" i="1" dirty="0"/>
              <a:t>비밀번호</a:t>
            </a:r>
            <a:endParaRPr lang="en-US" altLang="ko-KR" sz="1500" b="1" i="1" dirty="0"/>
          </a:p>
          <a:p>
            <a:pPr algn="l"/>
            <a:r>
              <a:rPr lang="en-US" altLang="ko-KR" sz="1500" b="1" i="1" dirty="0"/>
              <a:t>  </a:t>
            </a:r>
            <a:r>
              <a:rPr lang="ko-KR" altLang="en-US" sz="1500" b="1" i="1" dirty="0"/>
              <a:t>찾기</a:t>
            </a:r>
            <a:endParaRPr lang="en-US" altLang="ko-KR" sz="1500" b="1" i="1" dirty="0"/>
          </a:p>
          <a:p>
            <a:pPr algn="l"/>
            <a:r>
              <a:rPr lang="en-US" altLang="ko-KR" sz="1500" b="1" i="1" dirty="0"/>
              <a:t>- </a:t>
            </a:r>
            <a:r>
              <a:rPr lang="ko-KR" altLang="en-US" sz="1500" b="1" i="1" dirty="0"/>
              <a:t>마이페이지</a:t>
            </a:r>
            <a:endParaRPr lang="en-US" altLang="ko-KR" sz="1500" b="1" i="1" dirty="0"/>
          </a:p>
          <a:p>
            <a:pPr algn="l"/>
            <a:r>
              <a:rPr lang="en-US" altLang="ko-KR" sz="1400" i="1" dirty="0"/>
              <a:t>  1. </a:t>
            </a:r>
            <a:r>
              <a:rPr lang="ko-KR" altLang="en-US" sz="1400" i="1" dirty="0"/>
              <a:t>회원 정보 조회 </a:t>
            </a:r>
            <a:r>
              <a:rPr lang="en-US" altLang="ko-KR" sz="1400" i="1" dirty="0"/>
              <a:t>/ </a:t>
            </a:r>
          </a:p>
          <a:p>
            <a:pPr algn="l"/>
            <a:r>
              <a:rPr lang="en-US" altLang="ko-KR" sz="1400" i="1" dirty="0"/>
              <a:t>     </a:t>
            </a:r>
            <a:r>
              <a:rPr lang="ko-KR" altLang="en-US" sz="1400" i="1" dirty="0"/>
              <a:t>수정</a:t>
            </a:r>
            <a:endParaRPr lang="en-US" altLang="ko-KR" sz="1400" i="1" dirty="0"/>
          </a:p>
          <a:p>
            <a:pPr algn="l"/>
            <a:r>
              <a:rPr lang="en-US" altLang="ko-KR" sz="1400" i="1" dirty="0"/>
              <a:t>  2. </a:t>
            </a:r>
            <a:r>
              <a:rPr lang="ko-KR" altLang="en-US" sz="1400" i="1" dirty="0" err="1"/>
              <a:t>챌린지</a:t>
            </a:r>
            <a:r>
              <a:rPr lang="ko-KR" altLang="en-US" sz="1400" i="1" dirty="0"/>
              <a:t> 현황</a:t>
            </a:r>
            <a:endParaRPr lang="en-US" altLang="ko-KR" sz="1400" i="1" dirty="0"/>
          </a:p>
          <a:p>
            <a:pPr algn="l"/>
            <a:r>
              <a:rPr lang="en-US" altLang="ko-KR" sz="1400" i="1" dirty="0"/>
              <a:t>  3. </a:t>
            </a:r>
            <a:r>
              <a:rPr lang="ko-KR" altLang="en-US" sz="1400" i="1" dirty="0"/>
              <a:t>예치금 내역</a:t>
            </a:r>
            <a:endParaRPr lang="en-US" altLang="ko-KR" sz="1400" i="1" dirty="0"/>
          </a:p>
          <a:p>
            <a:pPr algn="l"/>
            <a:r>
              <a:rPr lang="en-US" altLang="ko-KR" sz="1400" i="1" dirty="0"/>
              <a:t>  4. </a:t>
            </a:r>
            <a:r>
              <a:rPr lang="ko-KR" altLang="en-US" sz="1400" i="1" dirty="0"/>
              <a:t>나의 레벨</a:t>
            </a:r>
            <a:endParaRPr lang="en-US" altLang="ko-KR" sz="1400" i="1" dirty="0"/>
          </a:p>
          <a:p>
            <a:pPr algn="l"/>
            <a:r>
              <a:rPr lang="en-US" altLang="ko-KR" sz="1500" b="1" i="1" dirty="0"/>
              <a:t>-</a:t>
            </a:r>
            <a:r>
              <a:rPr lang="ko-KR" altLang="en-US" sz="1500" b="1" i="1" dirty="0"/>
              <a:t> </a:t>
            </a:r>
            <a:r>
              <a:rPr lang="en-US" altLang="ko-KR" sz="1500" b="1" i="1" dirty="0"/>
              <a:t>Include </a:t>
            </a:r>
            <a:r>
              <a:rPr lang="ko-KR" altLang="en-US" sz="1500" b="1" i="1" dirty="0"/>
              <a:t>페이지</a:t>
            </a:r>
            <a:endParaRPr lang="en-US" altLang="ko-KR" sz="15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CACE8-B811-4A63-0B56-D1A3AED14299}"/>
              </a:ext>
            </a:extLst>
          </p:cNvPr>
          <p:cNvSpPr txBox="1"/>
          <p:nvPr/>
        </p:nvSpPr>
        <p:spPr>
          <a:xfrm>
            <a:off x="2692808" y="3222601"/>
            <a:ext cx="1992631" cy="20796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b="1" i="1" dirty="0"/>
              <a:t>- </a:t>
            </a:r>
            <a:r>
              <a:rPr lang="ko-KR" altLang="en-US" sz="1500" b="1" i="1" dirty="0" err="1"/>
              <a:t>챌린지</a:t>
            </a:r>
            <a:r>
              <a:rPr lang="ko-KR" altLang="en-US" sz="1500" b="1" i="1" dirty="0"/>
              <a:t> 개설 페이지</a:t>
            </a:r>
            <a:endParaRPr lang="en-US" altLang="ko-KR" sz="1500" b="1" i="1" dirty="0"/>
          </a:p>
          <a:p>
            <a:pPr algn="l">
              <a:lnSpc>
                <a:spcPct val="150000"/>
              </a:lnSpc>
            </a:pPr>
            <a:r>
              <a:rPr lang="en-US" altLang="ko-KR" sz="1500" b="1" i="1" dirty="0"/>
              <a:t>- </a:t>
            </a:r>
            <a:r>
              <a:rPr lang="ko-KR" altLang="en-US" sz="1500" b="1" i="1" dirty="0" err="1"/>
              <a:t>챌린지</a:t>
            </a:r>
            <a:r>
              <a:rPr lang="ko-KR" altLang="en-US" sz="1500" b="1" i="1" dirty="0"/>
              <a:t> 참가 페이지</a:t>
            </a:r>
            <a:endParaRPr lang="en-US" altLang="ko-KR" sz="1500" b="1" i="1" dirty="0"/>
          </a:p>
          <a:p>
            <a:pPr algn="l">
              <a:lnSpc>
                <a:spcPct val="150000"/>
              </a:lnSpc>
            </a:pPr>
            <a:r>
              <a:rPr lang="en-US" altLang="ko-KR" sz="1500" b="1" i="1" dirty="0"/>
              <a:t>- </a:t>
            </a:r>
            <a:r>
              <a:rPr lang="ko-KR" altLang="en-US" sz="1500" b="1" i="1" dirty="0" err="1"/>
              <a:t>챌린지</a:t>
            </a:r>
            <a:r>
              <a:rPr lang="ko-KR" altLang="en-US" sz="1500" b="1" i="1" dirty="0"/>
              <a:t> 상세 페이지</a:t>
            </a:r>
            <a:endParaRPr lang="en-US" altLang="ko-KR" sz="1500" b="1" i="1" dirty="0"/>
          </a:p>
          <a:p>
            <a:pPr algn="l">
              <a:lnSpc>
                <a:spcPct val="150000"/>
              </a:lnSpc>
            </a:pPr>
            <a:r>
              <a:rPr lang="en-US" altLang="ko-KR" sz="1500" b="1" i="1" dirty="0"/>
              <a:t>- </a:t>
            </a:r>
            <a:r>
              <a:rPr lang="ko-KR" altLang="en-US" sz="1500" b="1" i="1" dirty="0" err="1"/>
              <a:t>챌린지</a:t>
            </a:r>
            <a:r>
              <a:rPr lang="ko-KR" altLang="en-US" sz="1500" b="1" i="1" dirty="0"/>
              <a:t> 인증 페이지</a:t>
            </a:r>
            <a:endParaRPr lang="en-US" altLang="ko-KR" sz="1500" b="1" i="1" dirty="0"/>
          </a:p>
          <a:p>
            <a:pPr algn="l">
              <a:lnSpc>
                <a:spcPct val="150000"/>
              </a:lnSpc>
            </a:pPr>
            <a:endParaRPr lang="en-US" altLang="ko-KR" sz="1500" b="1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854879-BD84-6096-90F3-CB12201FBF9F}"/>
              </a:ext>
            </a:extLst>
          </p:cNvPr>
          <p:cNvSpPr txBox="1"/>
          <p:nvPr/>
        </p:nvSpPr>
        <p:spPr>
          <a:xfrm>
            <a:off x="5068455" y="3222601"/>
            <a:ext cx="1992631" cy="86865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b="1" i="1" dirty="0"/>
              <a:t>- </a:t>
            </a:r>
            <a:r>
              <a:rPr lang="ko-KR" altLang="en-US" sz="1500" b="1" i="1" dirty="0"/>
              <a:t>메인 페이지</a:t>
            </a:r>
            <a:endParaRPr lang="en-US" altLang="ko-KR" sz="1500" b="1" i="1" dirty="0"/>
          </a:p>
          <a:p>
            <a:pPr algn="l">
              <a:lnSpc>
                <a:spcPct val="150000"/>
              </a:lnSpc>
            </a:pPr>
            <a:r>
              <a:rPr lang="en-US" altLang="ko-KR" sz="1500" b="1" i="1" dirty="0"/>
              <a:t>- </a:t>
            </a:r>
            <a:r>
              <a:rPr lang="ko-KR" altLang="en-US" sz="1500" b="1" i="1" dirty="0" err="1"/>
              <a:t>챌린지</a:t>
            </a:r>
            <a:r>
              <a:rPr lang="ko-KR" altLang="en-US" sz="1500" b="1" i="1" dirty="0"/>
              <a:t> 검색 페이지</a:t>
            </a:r>
            <a:endParaRPr lang="en-US" altLang="ko-KR" sz="1500" b="1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49AA3B-94C0-7482-66FD-A9AF3DDF4D82}"/>
              </a:ext>
            </a:extLst>
          </p:cNvPr>
          <p:cNvSpPr txBox="1"/>
          <p:nvPr/>
        </p:nvSpPr>
        <p:spPr>
          <a:xfrm>
            <a:off x="7452769" y="3209455"/>
            <a:ext cx="1992631" cy="20796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b="1" i="1" dirty="0"/>
              <a:t>- </a:t>
            </a:r>
            <a:r>
              <a:rPr lang="ko-KR" altLang="en-US" sz="1500" b="1" i="1" dirty="0"/>
              <a:t>관리자 페이지</a:t>
            </a:r>
            <a:endParaRPr lang="en-US" altLang="ko-KR" sz="1500" b="1" i="1" dirty="0"/>
          </a:p>
          <a:p>
            <a:pPr algn="l">
              <a:lnSpc>
                <a:spcPct val="150000"/>
              </a:lnSpc>
            </a:pPr>
            <a:r>
              <a:rPr lang="en-US" altLang="ko-KR" sz="1400" i="1" dirty="0"/>
              <a:t>  1. </a:t>
            </a:r>
            <a:r>
              <a:rPr lang="ko-KR" altLang="en-US" sz="1400" i="1" dirty="0"/>
              <a:t>일대일 문의 답변</a:t>
            </a:r>
            <a:endParaRPr lang="en-US" altLang="ko-KR" sz="1400" i="1" dirty="0"/>
          </a:p>
          <a:p>
            <a:pPr algn="l">
              <a:lnSpc>
                <a:spcPct val="150000"/>
              </a:lnSpc>
            </a:pPr>
            <a:r>
              <a:rPr lang="en-US" altLang="ko-KR" sz="1400" i="1" dirty="0"/>
              <a:t>  2. </a:t>
            </a:r>
            <a:r>
              <a:rPr lang="ko-KR" altLang="en-US" sz="1400" i="1" dirty="0" err="1"/>
              <a:t>챌린지</a:t>
            </a:r>
            <a:r>
              <a:rPr lang="ko-KR" altLang="en-US" sz="1400" i="1" dirty="0"/>
              <a:t> 카테고리</a:t>
            </a:r>
            <a:endParaRPr lang="en-US" altLang="ko-KR" sz="1400" i="1" dirty="0"/>
          </a:p>
          <a:p>
            <a:pPr algn="l">
              <a:lnSpc>
                <a:spcPct val="150000"/>
              </a:lnSpc>
            </a:pPr>
            <a:r>
              <a:rPr lang="en-US" altLang="ko-KR" sz="1400" i="1" dirty="0"/>
              <a:t>     </a:t>
            </a:r>
            <a:r>
              <a:rPr lang="ko-KR" altLang="en-US" sz="1400" i="1" dirty="0"/>
              <a:t>추가</a:t>
            </a:r>
            <a:r>
              <a:rPr lang="en-US" altLang="ko-KR" sz="1400" i="1" dirty="0"/>
              <a:t> / </a:t>
            </a:r>
            <a:r>
              <a:rPr lang="ko-KR" altLang="en-US" sz="1400" i="1" dirty="0"/>
              <a:t>삭제</a:t>
            </a:r>
            <a:endParaRPr lang="en-US" altLang="ko-KR" sz="1400" i="1" dirty="0"/>
          </a:p>
          <a:p>
            <a:pPr algn="l">
              <a:lnSpc>
                <a:spcPct val="150000"/>
              </a:lnSpc>
            </a:pPr>
            <a:r>
              <a:rPr lang="en-US" altLang="ko-KR" sz="1400" i="1" dirty="0"/>
              <a:t>  3. </a:t>
            </a:r>
            <a:r>
              <a:rPr lang="ko-KR" altLang="en-US" sz="1400" i="1" dirty="0"/>
              <a:t>공식 </a:t>
            </a:r>
            <a:r>
              <a:rPr lang="ko-KR" altLang="en-US" sz="1400" i="1" dirty="0" err="1"/>
              <a:t>챌린지</a:t>
            </a:r>
            <a:r>
              <a:rPr lang="ko-KR" altLang="en-US" sz="1400" i="1" dirty="0"/>
              <a:t> 등록</a:t>
            </a:r>
            <a:endParaRPr lang="en-US" altLang="ko-KR" sz="1400" i="1" dirty="0"/>
          </a:p>
          <a:p>
            <a:pPr algn="l">
              <a:lnSpc>
                <a:spcPct val="150000"/>
              </a:lnSpc>
            </a:pPr>
            <a:endParaRPr lang="en-US" altLang="ko-KR" sz="14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7D5AFD-B689-F4EC-4F22-89636F2B3F22}"/>
              </a:ext>
            </a:extLst>
          </p:cNvPr>
          <p:cNvSpPr txBox="1"/>
          <p:nvPr/>
        </p:nvSpPr>
        <p:spPr>
          <a:xfrm>
            <a:off x="9828416" y="3209455"/>
            <a:ext cx="1992631" cy="20796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b="1" i="1" dirty="0"/>
              <a:t>- </a:t>
            </a:r>
            <a:r>
              <a:rPr lang="ko-KR" altLang="en-US" sz="1500" b="1" i="1" dirty="0"/>
              <a:t>고객센터 페이지</a:t>
            </a:r>
            <a:endParaRPr lang="en-US" altLang="ko-KR" sz="1500" b="1" i="1" dirty="0"/>
          </a:p>
          <a:p>
            <a:pPr algn="l">
              <a:lnSpc>
                <a:spcPct val="150000"/>
              </a:lnSpc>
            </a:pPr>
            <a:r>
              <a:rPr lang="en-US" altLang="ko-KR" sz="1400" i="1" dirty="0"/>
              <a:t>  1. </a:t>
            </a:r>
            <a:r>
              <a:rPr lang="ko-KR" altLang="en-US" sz="1400" i="1" dirty="0"/>
              <a:t>공지사항</a:t>
            </a:r>
            <a:endParaRPr lang="en-US" altLang="ko-KR" sz="1400" i="1" dirty="0"/>
          </a:p>
          <a:p>
            <a:pPr algn="l">
              <a:lnSpc>
                <a:spcPct val="150000"/>
              </a:lnSpc>
            </a:pPr>
            <a:r>
              <a:rPr lang="en-US" altLang="ko-KR" sz="1400" i="1" dirty="0"/>
              <a:t>  2 .FAQ</a:t>
            </a:r>
          </a:p>
          <a:p>
            <a:pPr algn="l">
              <a:lnSpc>
                <a:spcPct val="150000"/>
              </a:lnSpc>
            </a:pPr>
            <a:r>
              <a:rPr lang="en-US" altLang="ko-KR" sz="1400" i="1" dirty="0"/>
              <a:t>  3 .</a:t>
            </a:r>
            <a:r>
              <a:rPr lang="ko-KR" altLang="en-US" sz="1400" i="1" dirty="0"/>
              <a:t>일대일 문의</a:t>
            </a:r>
            <a:endParaRPr lang="en-US" altLang="ko-KR" sz="1400" i="1" dirty="0"/>
          </a:p>
          <a:p>
            <a:pPr algn="l">
              <a:lnSpc>
                <a:spcPct val="150000"/>
              </a:lnSpc>
            </a:pPr>
            <a:r>
              <a:rPr lang="en-US" altLang="ko-KR" sz="1500" b="1" i="1" dirty="0"/>
              <a:t>- </a:t>
            </a:r>
            <a:r>
              <a:rPr lang="ko-KR" altLang="en-US" sz="1500" b="1" i="1" dirty="0"/>
              <a:t>리뷰 페이지</a:t>
            </a:r>
            <a:endParaRPr lang="en-US" altLang="ko-KR" sz="1500" b="1" i="1" dirty="0"/>
          </a:p>
        </p:txBody>
      </p:sp>
    </p:spTree>
    <p:extLst>
      <p:ext uri="{BB962C8B-B14F-4D97-AF65-F5344CB8AC3E}">
        <p14:creationId xmlns:p14="http://schemas.microsoft.com/office/powerpoint/2010/main" val="4019546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6D32F65F-E0D7-AF88-C59A-720E48344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712" y="3214687"/>
            <a:ext cx="8670925" cy="1133475"/>
          </a:xfrm>
        </p:spPr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1F6A-8711-C528-D7A1-D51BFDB00BB2}"/>
              </a:ext>
            </a:extLst>
          </p:cNvPr>
          <p:cNvSpPr txBox="1"/>
          <p:nvPr/>
        </p:nvSpPr>
        <p:spPr>
          <a:xfrm>
            <a:off x="3615183" y="3130229"/>
            <a:ext cx="131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i="1" dirty="0">
                <a:solidFill>
                  <a:schemeClr val="bg1"/>
                </a:solidFill>
              </a:rPr>
              <a:t>06</a:t>
            </a:r>
            <a:endParaRPr lang="ko-KR" altLang="en-US" sz="6600" b="1" i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39A0CE-FF82-D017-6D8F-29636720AF16}"/>
              </a:ext>
            </a:extLst>
          </p:cNvPr>
          <p:cNvSpPr/>
          <p:nvPr/>
        </p:nvSpPr>
        <p:spPr>
          <a:xfrm>
            <a:off x="3653283" y="3819524"/>
            <a:ext cx="1386840" cy="275906"/>
          </a:xfrm>
          <a:prstGeom prst="rect">
            <a:avLst/>
          </a:prstGeom>
          <a:gradFill>
            <a:gsLst>
              <a:gs pos="47000">
                <a:srgbClr val="FFFFFF">
                  <a:lumMod val="95000"/>
                  <a:alpha val="51000"/>
                </a:srgbClr>
              </a:gs>
              <a:gs pos="22000">
                <a:schemeClr val="bg1"/>
              </a:gs>
              <a:gs pos="61000">
                <a:schemeClr val="bg1">
                  <a:lumMod val="95000"/>
                </a:schemeClr>
              </a:gs>
              <a:gs pos="69000">
                <a:schemeClr val="bg1">
                  <a:lumMod val="85000"/>
                </a:schemeClr>
              </a:gs>
              <a:gs pos="32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84200" dist="1257300" dir="5400000" sx="84000" sy="84000" algn="ctr" rotWithShape="0">
              <a:schemeClr val="bg1">
                <a:lumMod val="75000"/>
                <a:alpha val="76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87176-531A-0E87-725D-A392A06ACE1F}"/>
              </a:ext>
            </a:extLst>
          </p:cNvPr>
          <p:cNvSpPr/>
          <p:nvPr/>
        </p:nvSpPr>
        <p:spPr>
          <a:xfrm>
            <a:off x="3653283" y="3915409"/>
            <a:ext cx="1386840" cy="463152"/>
          </a:xfrm>
          <a:prstGeom prst="rect">
            <a:avLst/>
          </a:pr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D32C-E880-71A6-D5E0-80E89B469858}"/>
              </a:ext>
            </a:extLst>
          </p:cNvPr>
          <p:cNvSpPr txBox="1"/>
          <p:nvPr/>
        </p:nvSpPr>
        <p:spPr>
          <a:xfrm>
            <a:off x="3719323" y="3903900"/>
            <a:ext cx="1280160" cy="400110"/>
          </a:xfrm>
          <a:prstGeom prst="rect">
            <a:avLst/>
          </a:prstGeom>
          <a:solidFill>
            <a:srgbClr val="FF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</a:rPr>
              <a:t>Chapter</a:t>
            </a: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C1305F-C51B-1532-BE15-FAB2ACA4FB58}"/>
              </a:ext>
            </a:extLst>
          </p:cNvPr>
          <p:cNvSpPr/>
          <p:nvPr/>
        </p:nvSpPr>
        <p:spPr>
          <a:xfrm>
            <a:off x="3551237" y="2925632"/>
            <a:ext cx="1692531" cy="169253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물결 9">
            <a:extLst>
              <a:ext uri="{FF2B5EF4-FFF2-40B4-BE49-F238E27FC236}">
                <a16:creationId xmlns:a16="http://schemas.microsoft.com/office/drawing/2014/main" id="{76735CC3-5F88-1980-C7E8-76C122FFA11A}"/>
              </a:ext>
            </a:extLst>
          </p:cNvPr>
          <p:cNvSpPr/>
          <p:nvPr/>
        </p:nvSpPr>
        <p:spPr>
          <a:xfrm>
            <a:off x="-47625" y="328229"/>
            <a:ext cx="6638925" cy="1692531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EFBDBFB8-4D8C-8011-8469-17093C73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2" y="528254"/>
            <a:ext cx="5791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02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 </a:t>
            </a:r>
            <a:r>
              <a:rPr lang="en-US" altLang="ko-KR" dirty="0"/>
              <a:t>– </a:t>
            </a:r>
            <a:r>
              <a:rPr lang="en-US" altLang="ko-KR" sz="3200" dirty="0"/>
              <a:t>10/18~11/14(</a:t>
            </a:r>
            <a:r>
              <a:rPr lang="ko-KR" altLang="en-US" sz="3200" dirty="0"/>
              <a:t>약 </a:t>
            </a:r>
            <a:r>
              <a:rPr lang="en-US" altLang="ko-KR" sz="3200" dirty="0"/>
              <a:t>4</a:t>
            </a:r>
            <a:r>
              <a:rPr lang="ko-KR" altLang="en-US" sz="3200" dirty="0"/>
              <a:t>주 간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15" name="물결 14">
            <a:extLst>
              <a:ext uri="{FF2B5EF4-FFF2-40B4-BE49-F238E27FC236}">
                <a16:creationId xmlns:a16="http://schemas.microsoft.com/office/drawing/2014/main" id="{934F78D3-7922-F79F-08D1-66B23FEFDBA7}"/>
              </a:ext>
            </a:extLst>
          </p:cNvPr>
          <p:cNvSpPr/>
          <p:nvPr/>
        </p:nvSpPr>
        <p:spPr>
          <a:xfrm>
            <a:off x="9628094" y="188914"/>
            <a:ext cx="2611531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951E2-13BF-E85C-F9BA-655F799A3B92}"/>
              </a:ext>
            </a:extLst>
          </p:cNvPr>
          <p:cNvSpPr txBox="1"/>
          <p:nvPr/>
        </p:nvSpPr>
        <p:spPr>
          <a:xfrm>
            <a:off x="10978857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79F7D-8FD7-453F-7523-7E3EDA0DD23E}"/>
              </a:ext>
            </a:extLst>
          </p:cNvPr>
          <p:cNvSpPr txBox="1"/>
          <p:nvPr/>
        </p:nvSpPr>
        <p:spPr>
          <a:xfrm rot="356906">
            <a:off x="983811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Chapter6.</a:t>
            </a:r>
            <a:endParaRPr lang="ko-KR" altLang="en-US" dirty="0"/>
          </a:p>
        </p:txBody>
      </p:sp>
      <p:graphicFrame>
        <p:nvGraphicFramePr>
          <p:cNvPr id="18" name="표 95">
            <a:extLst>
              <a:ext uri="{FF2B5EF4-FFF2-40B4-BE49-F238E27FC236}">
                <a16:creationId xmlns:a16="http://schemas.microsoft.com/office/drawing/2014/main" id="{5A0EA8AD-ED22-7534-D291-31D5114AC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81270"/>
              </p:ext>
            </p:extLst>
          </p:nvPr>
        </p:nvGraphicFramePr>
        <p:xfrm>
          <a:off x="743348" y="1739355"/>
          <a:ext cx="9420698" cy="47563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1271">
                  <a:extLst>
                    <a:ext uri="{9D8B030D-6E8A-4147-A177-3AD203B41FA5}">
                      <a16:colId xmlns:a16="http://schemas.microsoft.com/office/drawing/2014/main" val="2328064059"/>
                    </a:ext>
                  </a:extLst>
                </a:gridCol>
                <a:gridCol w="1180992">
                  <a:extLst>
                    <a:ext uri="{9D8B030D-6E8A-4147-A177-3AD203B41FA5}">
                      <a16:colId xmlns:a16="http://schemas.microsoft.com/office/drawing/2014/main" val="2871121848"/>
                    </a:ext>
                  </a:extLst>
                </a:gridCol>
                <a:gridCol w="1180992">
                  <a:extLst>
                    <a:ext uri="{9D8B030D-6E8A-4147-A177-3AD203B41FA5}">
                      <a16:colId xmlns:a16="http://schemas.microsoft.com/office/drawing/2014/main" val="810011429"/>
                    </a:ext>
                  </a:extLst>
                </a:gridCol>
                <a:gridCol w="1180992">
                  <a:extLst>
                    <a:ext uri="{9D8B030D-6E8A-4147-A177-3AD203B41FA5}">
                      <a16:colId xmlns:a16="http://schemas.microsoft.com/office/drawing/2014/main" val="623252490"/>
                    </a:ext>
                  </a:extLst>
                </a:gridCol>
                <a:gridCol w="1180992">
                  <a:extLst>
                    <a:ext uri="{9D8B030D-6E8A-4147-A177-3AD203B41FA5}">
                      <a16:colId xmlns:a16="http://schemas.microsoft.com/office/drawing/2014/main" val="505766570"/>
                    </a:ext>
                  </a:extLst>
                </a:gridCol>
                <a:gridCol w="1180992">
                  <a:extLst>
                    <a:ext uri="{9D8B030D-6E8A-4147-A177-3AD203B41FA5}">
                      <a16:colId xmlns:a16="http://schemas.microsoft.com/office/drawing/2014/main" val="455494589"/>
                    </a:ext>
                  </a:extLst>
                </a:gridCol>
                <a:gridCol w="2314467">
                  <a:extLst>
                    <a:ext uri="{9D8B030D-6E8A-4147-A177-3AD203B41FA5}">
                      <a16:colId xmlns:a16="http://schemas.microsoft.com/office/drawing/2014/main" val="2024114902"/>
                    </a:ext>
                  </a:extLst>
                </a:gridCol>
              </a:tblGrid>
              <a:tr h="59303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117421" marR="117421" marT="58711" marB="58711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10/18</a:t>
                      </a:r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10/19</a:t>
                      </a:r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10/28</a:t>
                      </a:r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11/07</a:t>
                      </a:r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11/11</a:t>
                      </a:r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11/14 (</a:t>
                      </a:r>
                      <a:r>
                        <a:rPr lang="ko-KR" altLang="en-US" sz="2400" dirty="0"/>
                        <a:t>발표일</a:t>
                      </a:r>
                      <a:r>
                        <a:rPr lang="en-US" altLang="ko-KR" sz="2400" dirty="0"/>
                        <a:t>)</a:t>
                      </a:r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4D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83621"/>
                  </a:ext>
                </a:extLst>
              </a:tr>
              <a:tr h="593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1" spc="0" dirty="0">
                          <a:solidFill>
                            <a:schemeClr val="bg1"/>
                          </a:solidFill>
                          <a:latin typeface="+mj-lt"/>
                        </a:rPr>
                        <a:t>주제 선정</a:t>
                      </a:r>
                      <a:r>
                        <a:rPr lang="en-US" altLang="ko-KR" sz="1600" b="1" i="1" spc="0" dirty="0">
                          <a:solidFill>
                            <a:schemeClr val="bg1"/>
                          </a:solidFill>
                          <a:latin typeface="+mj-lt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1" i="1" spc="0" dirty="0">
                          <a:solidFill>
                            <a:schemeClr val="bg1"/>
                          </a:solidFill>
                          <a:latin typeface="+mj-lt"/>
                        </a:rPr>
                        <a:t>역할 분담</a:t>
                      </a:r>
                    </a:p>
                  </a:txBody>
                  <a:tcPr marL="117421" marR="117421" marT="58711" marB="58711" anchor="ctr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00988"/>
                  </a:ext>
                </a:extLst>
              </a:tr>
              <a:tr h="593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0" dirty="0">
                          <a:solidFill>
                            <a:schemeClr val="bg1"/>
                          </a:solidFill>
                          <a:latin typeface="+mj-lt"/>
                        </a:rPr>
                        <a:t>화면 설계 </a:t>
                      </a:r>
                      <a:endParaRPr lang="en-US" altLang="ko-KR" sz="1600" b="1" spc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17421" marR="117421" marT="58711" marB="58711" anchor="ctr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      </a:t>
                      </a:r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455597"/>
                  </a:ext>
                </a:extLst>
              </a:tr>
              <a:tr h="593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pc="0" dirty="0">
                          <a:solidFill>
                            <a:schemeClr val="bg1"/>
                          </a:solidFill>
                          <a:latin typeface="+mj-lt"/>
                        </a:rPr>
                        <a:t>DB</a:t>
                      </a:r>
                      <a:r>
                        <a:rPr lang="ko-KR" altLang="en-US" sz="1600" b="1" spc="0" dirty="0">
                          <a:solidFill>
                            <a:schemeClr val="bg1"/>
                          </a:solidFill>
                          <a:latin typeface="+mj-lt"/>
                        </a:rPr>
                        <a:t>설계</a:t>
                      </a:r>
                      <a:endParaRPr lang="en-US" altLang="ko-KR" sz="1600" b="1" spc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117421" marR="117421" marT="58711" marB="58711" anchor="ctr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9780"/>
                  </a:ext>
                </a:extLst>
              </a:tr>
              <a:tr h="593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0" dirty="0">
                          <a:solidFill>
                            <a:schemeClr val="bg1"/>
                          </a:solidFill>
                          <a:latin typeface="+mj-lt"/>
                        </a:rPr>
                        <a:t>코드 작성</a:t>
                      </a:r>
                    </a:p>
                  </a:txBody>
                  <a:tcPr marL="117421" marR="117421" marT="58711" marB="58711" anchor="ctr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5315"/>
                  </a:ext>
                </a:extLst>
              </a:tr>
              <a:tr h="593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0" dirty="0">
                          <a:solidFill>
                            <a:schemeClr val="bg1"/>
                          </a:solidFill>
                          <a:latin typeface="+mj-lt"/>
                        </a:rPr>
                        <a:t>중간 점검</a:t>
                      </a:r>
                    </a:p>
                  </a:txBody>
                  <a:tcPr marL="117421" marR="117421" marT="58711" marB="58711" anchor="ctr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337347"/>
                  </a:ext>
                </a:extLst>
              </a:tr>
              <a:tr h="593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0" dirty="0">
                          <a:solidFill>
                            <a:schemeClr val="bg1"/>
                          </a:solidFill>
                          <a:latin typeface="+mj-lt"/>
                        </a:rPr>
                        <a:t>최종 점검</a:t>
                      </a:r>
                    </a:p>
                  </a:txBody>
                  <a:tcPr marL="117421" marR="117421" marT="58711" marB="58711" anchor="ctr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640217"/>
                  </a:ext>
                </a:extLst>
              </a:tr>
              <a:tr h="593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pc="0" dirty="0">
                          <a:solidFill>
                            <a:schemeClr val="bg1"/>
                          </a:solidFill>
                          <a:latin typeface="+mj-lt"/>
                        </a:rPr>
                        <a:t>발표 준비</a:t>
                      </a:r>
                    </a:p>
                  </a:txBody>
                  <a:tcPr marL="117421" marR="117421" marT="58711" marB="58711" anchor="ctr">
                    <a:solidFill>
                      <a:srgbClr val="FF4D5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marL="117421" marR="117421" marT="58711" marB="58711">
                    <a:solidFill>
                      <a:srgbClr val="FF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704764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BCFC1CF-7A69-99F8-5E31-95351712DD15}"/>
              </a:ext>
            </a:extLst>
          </p:cNvPr>
          <p:cNvCxnSpPr>
            <a:cxnSpLocks/>
          </p:cNvCxnSpPr>
          <p:nvPr/>
        </p:nvCxnSpPr>
        <p:spPr>
          <a:xfrm>
            <a:off x="743348" y="1744979"/>
            <a:ext cx="1221758" cy="58146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D9FBF0-B476-7875-008F-D64C292B17B1}"/>
              </a:ext>
            </a:extLst>
          </p:cNvPr>
          <p:cNvSpPr/>
          <p:nvPr/>
        </p:nvSpPr>
        <p:spPr>
          <a:xfrm>
            <a:off x="1951808" y="2593603"/>
            <a:ext cx="1167312" cy="106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rgbClr val="FF4D5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9A4EA6-FC9F-AD55-E58F-77648AC5FD93}"/>
              </a:ext>
            </a:extLst>
          </p:cNvPr>
          <p:cNvSpPr txBox="1"/>
          <p:nvPr/>
        </p:nvSpPr>
        <p:spPr>
          <a:xfrm>
            <a:off x="1369252" y="1744979"/>
            <a:ext cx="573592" cy="3421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날짜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460BF8-8A9F-C548-CAD1-5EC0CD4CB51A}"/>
              </a:ext>
            </a:extLst>
          </p:cNvPr>
          <p:cNvSpPr txBox="1"/>
          <p:nvPr/>
        </p:nvSpPr>
        <p:spPr>
          <a:xfrm>
            <a:off x="743348" y="1993147"/>
            <a:ext cx="595854" cy="3421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ko-KR" altLang="en-US" sz="1400" b="1" dirty="0">
                <a:solidFill>
                  <a:schemeClr val="bg1"/>
                </a:solidFill>
                <a:latin typeface="+mj-lt"/>
              </a:rPr>
              <a:t>내용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6D32F65F-E0D7-AF88-C59A-720E48344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FB37D2-455B-361E-208A-2F9A152E3FBE}"/>
              </a:ext>
            </a:extLst>
          </p:cNvPr>
          <p:cNvSpPr/>
          <p:nvPr/>
        </p:nvSpPr>
        <p:spPr>
          <a:xfrm>
            <a:off x="1951808" y="3188835"/>
            <a:ext cx="2351269" cy="106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rgbClr val="FF4D5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5FF840-1F12-E548-41B7-65F27E4D8172}"/>
              </a:ext>
            </a:extLst>
          </p:cNvPr>
          <p:cNvSpPr/>
          <p:nvPr/>
        </p:nvSpPr>
        <p:spPr>
          <a:xfrm>
            <a:off x="3119120" y="3767899"/>
            <a:ext cx="2367915" cy="106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rgbClr val="FF4D5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8EFA53-FED4-58DA-0EDF-A0471BD8A0A8}"/>
              </a:ext>
            </a:extLst>
          </p:cNvPr>
          <p:cNvSpPr/>
          <p:nvPr/>
        </p:nvSpPr>
        <p:spPr>
          <a:xfrm>
            <a:off x="4303076" y="4383518"/>
            <a:ext cx="5860969" cy="106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rgbClr val="FF4D5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3FFFFA-8F88-3691-38AA-26A303FFF771}"/>
              </a:ext>
            </a:extLst>
          </p:cNvPr>
          <p:cNvSpPr/>
          <p:nvPr/>
        </p:nvSpPr>
        <p:spPr>
          <a:xfrm>
            <a:off x="5487034" y="4969805"/>
            <a:ext cx="1179195" cy="106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rgbClr val="FF4D5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C8E55F-05C6-02FC-4E93-228656BA99A5}"/>
              </a:ext>
            </a:extLst>
          </p:cNvPr>
          <p:cNvSpPr/>
          <p:nvPr/>
        </p:nvSpPr>
        <p:spPr>
          <a:xfrm>
            <a:off x="6666229" y="5571612"/>
            <a:ext cx="1179195" cy="106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rgbClr val="FF4D5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5DA402-6A41-0FA5-5D49-7D284696842F}"/>
              </a:ext>
            </a:extLst>
          </p:cNvPr>
          <p:cNvSpPr/>
          <p:nvPr/>
        </p:nvSpPr>
        <p:spPr>
          <a:xfrm>
            <a:off x="6666229" y="6176139"/>
            <a:ext cx="3497816" cy="106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rgbClr val="FF4D5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441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7C91CF02-0A9A-CC36-243A-158EF040B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712" y="3214687"/>
            <a:ext cx="8670925" cy="1133475"/>
          </a:xfrm>
        </p:spPr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1F6A-8711-C528-D7A1-D51BFDB00BB2}"/>
              </a:ext>
            </a:extLst>
          </p:cNvPr>
          <p:cNvSpPr txBox="1"/>
          <p:nvPr/>
        </p:nvSpPr>
        <p:spPr>
          <a:xfrm>
            <a:off x="3615183" y="3130229"/>
            <a:ext cx="131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i="1" dirty="0">
                <a:solidFill>
                  <a:schemeClr val="bg1"/>
                </a:solidFill>
              </a:rPr>
              <a:t>07</a:t>
            </a:r>
            <a:endParaRPr lang="ko-KR" altLang="en-US" sz="6600" b="1" i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39A0CE-FF82-D017-6D8F-29636720AF16}"/>
              </a:ext>
            </a:extLst>
          </p:cNvPr>
          <p:cNvSpPr/>
          <p:nvPr/>
        </p:nvSpPr>
        <p:spPr>
          <a:xfrm>
            <a:off x="3653283" y="3819524"/>
            <a:ext cx="1386840" cy="275906"/>
          </a:xfrm>
          <a:prstGeom prst="rect">
            <a:avLst/>
          </a:prstGeom>
          <a:gradFill>
            <a:gsLst>
              <a:gs pos="47000">
                <a:srgbClr val="FFFFFF">
                  <a:lumMod val="95000"/>
                  <a:alpha val="51000"/>
                </a:srgbClr>
              </a:gs>
              <a:gs pos="22000">
                <a:schemeClr val="bg1"/>
              </a:gs>
              <a:gs pos="61000">
                <a:schemeClr val="bg1">
                  <a:lumMod val="95000"/>
                </a:schemeClr>
              </a:gs>
              <a:gs pos="69000">
                <a:schemeClr val="bg1">
                  <a:lumMod val="85000"/>
                </a:schemeClr>
              </a:gs>
              <a:gs pos="32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84200" dist="1257300" dir="5400000" sx="84000" sy="84000" algn="ctr" rotWithShape="0">
              <a:schemeClr val="bg1">
                <a:lumMod val="75000"/>
                <a:alpha val="76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87176-531A-0E87-725D-A392A06ACE1F}"/>
              </a:ext>
            </a:extLst>
          </p:cNvPr>
          <p:cNvSpPr/>
          <p:nvPr/>
        </p:nvSpPr>
        <p:spPr>
          <a:xfrm>
            <a:off x="3653283" y="3915409"/>
            <a:ext cx="1386840" cy="463152"/>
          </a:xfrm>
          <a:prstGeom prst="rect">
            <a:avLst/>
          </a:pr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D32C-E880-71A6-D5E0-80E89B469858}"/>
              </a:ext>
            </a:extLst>
          </p:cNvPr>
          <p:cNvSpPr txBox="1"/>
          <p:nvPr/>
        </p:nvSpPr>
        <p:spPr>
          <a:xfrm>
            <a:off x="3719323" y="3903900"/>
            <a:ext cx="1280160" cy="400110"/>
          </a:xfrm>
          <a:prstGeom prst="rect">
            <a:avLst/>
          </a:prstGeom>
          <a:solidFill>
            <a:srgbClr val="FF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</a:rPr>
              <a:t>Chapter</a:t>
            </a: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C1305F-C51B-1532-BE15-FAB2ACA4FB58}"/>
              </a:ext>
            </a:extLst>
          </p:cNvPr>
          <p:cNvSpPr/>
          <p:nvPr/>
        </p:nvSpPr>
        <p:spPr>
          <a:xfrm>
            <a:off x="3551237" y="2925632"/>
            <a:ext cx="1692531" cy="169253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물결 9">
            <a:extLst>
              <a:ext uri="{FF2B5EF4-FFF2-40B4-BE49-F238E27FC236}">
                <a16:creationId xmlns:a16="http://schemas.microsoft.com/office/drawing/2014/main" id="{76735CC3-5F88-1980-C7E8-76C122FFA11A}"/>
              </a:ext>
            </a:extLst>
          </p:cNvPr>
          <p:cNvSpPr/>
          <p:nvPr/>
        </p:nvSpPr>
        <p:spPr>
          <a:xfrm>
            <a:off x="-47625" y="328229"/>
            <a:ext cx="6638925" cy="1692531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EFBDBFB8-4D8C-8011-8469-17093C73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2" y="528254"/>
            <a:ext cx="5791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96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C6F22CCF-74B0-AD12-4290-AEA3F3C27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036" y="2194459"/>
            <a:ext cx="2998694" cy="2998694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F2E68DCB-3904-4791-7D33-194ACEA9D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129" y="2052573"/>
            <a:ext cx="628792" cy="628792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353B5BE-08A6-AB52-A1CA-C7CF326C8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129" y="3323399"/>
            <a:ext cx="628792" cy="628792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DD7A0B8-4166-5B9A-6D7B-6939AC469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129" y="4597959"/>
            <a:ext cx="628792" cy="628792"/>
          </a:xfrm>
          <a:prstGeom prst="rect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05B1CFC9-0035-74EC-6794-FEB92C64C231}"/>
              </a:ext>
            </a:extLst>
          </p:cNvPr>
          <p:cNvSpPr/>
          <p:nvPr/>
        </p:nvSpPr>
        <p:spPr>
          <a:xfrm>
            <a:off x="5074024" y="1849438"/>
            <a:ext cx="6432175" cy="1104900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E21F6459-D58C-F02A-516A-6A856F7E6978}"/>
              </a:ext>
            </a:extLst>
          </p:cNvPr>
          <p:cNvSpPr/>
          <p:nvPr/>
        </p:nvSpPr>
        <p:spPr>
          <a:xfrm>
            <a:off x="5074024" y="3536369"/>
            <a:ext cx="6432174" cy="530811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F34663F-7BE6-5080-DECC-99C02087CB79}"/>
              </a:ext>
            </a:extLst>
          </p:cNvPr>
          <p:cNvSpPr/>
          <p:nvPr/>
        </p:nvSpPr>
        <p:spPr>
          <a:xfrm>
            <a:off x="5074025" y="4649211"/>
            <a:ext cx="6432174" cy="530811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FBD95-8498-86D0-AFE9-D9E933CE99D6}"/>
              </a:ext>
            </a:extLst>
          </p:cNvPr>
          <p:cNvSpPr txBox="1"/>
          <p:nvPr/>
        </p:nvSpPr>
        <p:spPr>
          <a:xfrm>
            <a:off x="5883277" y="1970637"/>
            <a:ext cx="5210658" cy="792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altLang="ko-KR" sz="3200" b="1" i="1" dirty="0">
                <a:solidFill>
                  <a:schemeClr val="bg1"/>
                </a:solidFill>
              </a:rPr>
              <a:t>Language – </a:t>
            </a:r>
          </a:p>
          <a:p>
            <a:pPr algn="l"/>
            <a:r>
              <a:rPr lang="en-US" altLang="ko-KR" sz="2800" b="1" i="1" dirty="0">
                <a:solidFill>
                  <a:schemeClr val="bg1"/>
                </a:solidFill>
              </a:rPr>
              <a:t>HTML,</a:t>
            </a:r>
            <a:r>
              <a:rPr lang="ko-KR" altLang="en-US" sz="2800" b="1" i="1" dirty="0">
                <a:solidFill>
                  <a:schemeClr val="bg1"/>
                </a:solidFill>
              </a:rPr>
              <a:t> </a:t>
            </a:r>
            <a:r>
              <a:rPr lang="en-US" altLang="ko-KR" sz="2800" b="1" i="1" dirty="0">
                <a:solidFill>
                  <a:schemeClr val="bg1"/>
                </a:solidFill>
              </a:rPr>
              <a:t>CSS,</a:t>
            </a:r>
            <a:r>
              <a:rPr lang="ko-KR" altLang="en-US" sz="2800" b="1" i="1" dirty="0">
                <a:solidFill>
                  <a:schemeClr val="bg1"/>
                </a:solidFill>
              </a:rPr>
              <a:t> </a:t>
            </a:r>
            <a:r>
              <a:rPr lang="en-US" altLang="ko-KR" sz="2800" b="1" i="1" dirty="0">
                <a:solidFill>
                  <a:schemeClr val="bg1"/>
                </a:solidFill>
              </a:rPr>
              <a:t>JAVA, JavaScript</a:t>
            </a:r>
            <a:endParaRPr lang="ko-KR" altLang="en-US" sz="2800" b="1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C11F7-07AD-9BD7-E3F3-0EA931B639DB}"/>
              </a:ext>
            </a:extLst>
          </p:cNvPr>
          <p:cNvSpPr txBox="1"/>
          <p:nvPr/>
        </p:nvSpPr>
        <p:spPr>
          <a:xfrm>
            <a:off x="7083857" y="3597362"/>
            <a:ext cx="2693896" cy="4011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altLang="ko-KR" sz="3200" b="1" i="1" dirty="0">
                <a:solidFill>
                  <a:schemeClr val="bg1"/>
                </a:solidFill>
              </a:rPr>
              <a:t>IDE - Eclipse</a:t>
            </a:r>
            <a:endParaRPr lang="ko-KR" altLang="en-US" sz="3200" b="1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AC1BF9-2263-75D3-2B7B-024DAA31798D}"/>
              </a:ext>
            </a:extLst>
          </p:cNvPr>
          <p:cNvSpPr txBox="1"/>
          <p:nvPr/>
        </p:nvSpPr>
        <p:spPr>
          <a:xfrm>
            <a:off x="6931456" y="4714046"/>
            <a:ext cx="2998697" cy="4011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altLang="ko-KR" sz="3200" b="1" i="1" dirty="0">
                <a:solidFill>
                  <a:schemeClr val="bg1"/>
                </a:solidFill>
              </a:rPr>
              <a:t>SQL - OLACLE</a:t>
            </a:r>
            <a:endParaRPr lang="ko-KR" altLang="en-US" sz="3200" b="1" i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188F7-4C40-D506-34AA-A72FC645DC01}"/>
              </a:ext>
            </a:extLst>
          </p:cNvPr>
          <p:cNvSpPr txBox="1"/>
          <p:nvPr/>
        </p:nvSpPr>
        <p:spPr>
          <a:xfrm>
            <a:off x="522755" y="5863022"/>
            <a:ext cx="8894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1" dirty="0">
                <a:solidFill>
                  <a:schemeClr val="bg1"/>
                </a:solidFill>
              </a:rPr>
              <a:t>이 외에도 </a:t>
            </a:r>
            <a:r>
              <a:rPr lang="en-US" altLang="ko-KR" sz="2400" b="1" i="1" dirty="0"/>
              <a:t>JSP</a:t>
            </a:r>
            <a:r>
              <a:rPr lang="ko-KR" altLang="en-US" sz="2400" b="1" i="1" dirty="0">
                <a:solidFill>
                  <a:schemeClr val="bg1"/>
                </a:solidFill>
              </a:rPr>
              <a:t>와 </a:t>
            </a:r>
            <a:r>
              <a:rPr lang="en-US" altLang="ko-KR" sz="2400" b="1" i="1" dirty="0"/>
              <a:t>jQuery</a:t>
            </a:r>
            <a:r>
              <a:rPr lang="en-US" altLang="ko-KR" sz="2400" b="1" i="1" dirty="0">
                <a:solidFill>
                  <a:schemeClr val="bg1"/>
                </a:solidFill>
              </a:rPr>
              <a:t>, </a:t>
            </a:r>
            <a:r>
              <a:rPr lang="en-US" altLang="ko-KR" sz="2400" b="1" i="1" dirty="0"/>
              <a:t>AJAX</a:t>
            </a:r>
            <a:r>
              <a:rPr lang="en-US" altLang="ko-KR" sz="2400" b="1" i="1" dirty="0">
                <a:solidFill>
                  <a:schemeClr val="bg1"/>
                </a:solidFill>
              </a:rPr>
              <a:t> </a:t>
            </a:r>
            <a:r>
              <a:rPr lang="ko-KR" altLang="en-US" sz="2400" b="1" i="1" dirty="0">
                <a:solidFill>
                  <a:schemeClr val="bg1"/>
                </a:solidFill>
              </a:rPr>
              <a:t>등을 사용하여 구현했습니다</a:t>
            </a:r>
            <a:r>
              <a:rPr lang="en-US" altLang="ko-KR" sz="2400" b="1" i="1" dirty="0">
                <a:solidFill>
                  <a:schemeClr val="bg1"/>
                </a:solidFill>
              </a:rPr>
              <a:t>.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0" name="물결 19">
            <a:extLst>
              <a:ext uri="{FF2B5EF4-FFF2-40B4-BE49-F238E27FC236}">
                <a16:creationId xmlns:a16="http://schemas.microsoft.com/office/drawing/2014/main" id="{96242C27-A984-0F62-93FE-767849B5A683}"/>
              </a:ext>
            </a:extLst>
          </p:cNvPr>
          <p:cNvSpPr/>
          <p:nvPr/>
        </p:nvSpPr>
        <p:spPr>
          <a:xfrm>
            <a:off x="9628094" y="188914"/>
            <a:ext cx="2611531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00FCD2-6DC1-5294-D88E-69A0E34F3265}"/>
              </a:ext>
            </a:extLst>
          </p:cNvPr>
          <p:cNvSpPr txBox="1"/>
          <p:nvPr/>
        </p:nvSpPr>
        <p:spPr>
          <a:xfrm>
            <a:off x="10978857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환경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94135D-4595-C89A-56AB-4926D9F9FBA0}"/>
              </a:ext>
            </a:extLst>
          </p:cNvPr>
          <p:cNvSpPr txBox="1"/>
          <p:nvPr/>
        </p:nvSpPr>
        <p:spPr>
          <a:xfrm rot="356906">
            <a:off x="9838116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Chapter7.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009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33433D1-A691-858A-AD77-70EBC736F7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712" y="3214687"/>
            <a:ext cx="8670925" cy="1133475"/>
          </a:xfrm>
        </p:spPr>
        <p:txBody>
          <a:bodyPr/>
          <a:lstStyle/>
          <a:p>
            <a:r>
              <a:rPr lang="ko-KR" altLang="en-US" dirty="0"/>
              <a:t>프로그램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1F6A-8711-C528-D7A1-D51BFDB00BB2}"/>
              </a:ext>
            </a:extLst>
          </p:cNvPr>
          <p:cNvSpPr txBox="1"/>
          <p:nvPr/>
        </p:nvSpPr>
        <p:spPr>
          <a:xfrm>
            <a:off x="2834133" y="3130229"/>
            <a:ext cx="131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i="1" dirty="0">
                <a:solidFill>
                  <a:schemeClr val="bg1"/>
                </a:solidFill>
              </a:rPr>
              <a:t>08</a:t>
            </a:r>
            <a:endParaRPr lang="ko-KR" altLang="en-US" sz="6600" b="1" i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39A0CE-FF82-D017-6D8F-29636720AF16}"/>
              </a:ext>
            </a:extLst>
          </p:cNvPr>
          <p:cNvSpPr/>
          <p:nvPr/>
        </p:nvSpPr>
        <p:spPr>
          <a:xfrm>
            <a:off x="2862708" y="3819524"/>
            <a:ext cx="1386840" cy="275906"/>
          </a:xfrm>
          <a:prstGeom prst="rect">
            <a:avLst/>
          </a:prstGeom>
          <a:gradFill>
            <a:gsLst>
              <a:gs pos="47000">
                <a:srgbClr val="FFFFFF">
                  <a:lumMod val="95000"/>
                  <a:alpha val="51000"/>
                </a:srgbClr>
              </a:gs>
              <a:gs pos="22000">
                <a:schemeClr val="bg1"/>
              </a:gs>
              <a:gs pos="61000">
                <a:schemeClr val="bg1">
                  <a:lumMod val="95000"/>
                </a:schemeClr>
              </a:gs>
              <a:gs pos="69000">
                <a:schemeClr val="bg1">
                  <a:lumMod val="85000"/>
                </a:schemeClr>
              </a:gs>
              <a:gs pos="32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84200" dist="1257300" dir="5400000" sx="84000" sy="84000" algn="ctr" rotWithShape="0">
              <a:schemeClr val="bg1">
                <a:lumMod val="75000"/>
                <a:alpha val="76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87176-531A-0E87-725D-A392A06ACE1F}"/>
              </a:ext>
            </a:extLst>
          </p:cNvPr>
          <p:cNvSpPr/>
          <p:nvPr/>
        </p:nvSpPr>
        <p:spPr>
          <a:xfrm>
            <a:off x="2862708" y="3915409"/>
            <a:ext cx="1386840" cy="463152"/>
          </a:xfrm>
          <a:prstGeom prst="rect">
            <a:avLst/>
          </a:pr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D32C-E880-71A6-D5E0-80E89B469858}"/>
              </a:ext>
            </a:extLst>
          </p:cNvPr>
          <p:cNvSpPr txBox="1"/>
          <p:nvPr/>
        </p:nvSpPr>
        <p:spPr>
          <a:xfrm>
            <a:off x="2928748" y="3903900"/>
            <a:ext cx="1280160" cy="400110"/>
          </a:xfrm>
          <a:prstGeom prst="rect">
            <a:avLst/>
          </a:prstGeom>
          <a:solidFill>
            <a:srgbClr val="FF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</a:rPr>
              <a:t>Chapter</a:t>
            </a: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C1305F-C51B-1532-BE15-FAB2ACA4FB58}"/>
              </a:ext>
            </a:extLst>
          </p:cNvPr>
          <p:cNvSpPr/>
          <p:nvPr/>
        </p:nvSpPr>
        <p:spPr>
          <a:xfrm>
            <a:off x="2760662" y="2925632"/>
            <a:ext cx="1692531" cy="169253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물결 9">
            <a:extLst>
              <a:ext uri="{FF2B5EF4-FFF2-40B4-BE49-F238E27FC236}">
                <a16:creationId xmlns:a16="http://schemas.microsoft.com/office/drawing/2014/main" id="{76735CC3-5F88-1980-C7E8-76C122FFA11A}"/>
              </a:ext>
            </a:extLst>
          </p:cNvPr>
          <p:cNvSpPr/>
          <p:nvPr/>
        </p:nvSpPr>
        <p:spPr>
          <a:xfrm>
            <a:off x="-47625" y="328229"/>
            <a:ext cx="6638925" cy="1692531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EFBDBFB8-4D8C-8011-8469-17093C73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2" y="528254"/>
            <a:ext cx="5791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32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n w="12700" cap="rnd" cmpd="sng">
                  <a:solidFill>
                    <a:prstClr val="white">
                      <a:lumMod val="50000"/>
                      <a:alpha val="26000"/>
                    </a:prstClr>
                  </a:solidFill>
                </a:ln>
                <a:ea typeface="맑은 고딕"/>
              </a:rPr>
              <a:t>review</a:t>
            </a:r>
            <a:endParaRPr lang="ko-KR" altLang="en-US" dirty="0" err="1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AB8EDA5-46B8-2890-54CB-E4948121641D}"/>
              </a:ext>
            </a:extLst>
          </p:cNvPr>
          <p:cNvGrpSpPr/>
          <p:nvPr/>
        </p:nvGrpSpPr>
        <p:grpSpPr>
          <a:xfrm>
            <a:off x="438978" y="1515412"/>
            <a:ext cx="11373675" cy="886964"/>
            <a:chOff x="339587" y="1689347"/>
            <a:chExt cx="11373675" cy="886964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E21F6459-D58C-F02A-516A-6A856F7E6978}"/>
                </a:ext>
              </a:extLst>
            </p:cNvPr>
            <p:cNvSpPr/>
            <p:nvPr/>
          </p:nvSpPr>
          <p:spPr>
            <a:xfrm>
              <a:off x="1520784" y="1689347"/>
              <a:ext cx="10192478" cy="886964"/>
            </a:xfrm>
            <a:prstGeom prst="parallelogram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600" dirty="0" err="1">
                  <a:ea typeface="+mn-lt"/>
                  <a:cs typeface="+mn-lt"/>
                </a:rPr>
                <a:t>API나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라이브러리를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사용해보며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구현이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막힐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때도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있었으나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그만큼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많이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배우며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완성한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프로젝트였습니다</a:t>
              </a:r>
              <a:r>
                <a:rPr lang="en-US" sz="1600" dirty="0">
                  <a:ea typeface="+mn-lt"/>
                  <a:cs typeface="+mn-lt"/>
                </a:rPr>
                <a:t>. </a:t>
              </a:r>
              <a:r>
                <a:rPr lang="en-US" sz="1600" dirty="0" err="1">
                  <a:ea typeface="+mn-lt"/>
                  <a:cs typeface="+mn-lt"/>
                </a:rPr>
                <a:t>그래도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여전히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스스로에게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아쉬운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점들이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있어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다음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프로젝트에서</a:t>
              </a:r>
              <a:r>
                <a:rPr lang="en-US" sz="1600" dirty="0">
                  <a:ea typeface="+mn-lt"/>
                  <a:cs typeface="+mn-lt"/>
                </a:rPr>
                <a:t> 더 </a:t>
              </a:r>
              <a:r>
                <a:rPr lang="en-US" sz="1600" dirty="0" err="1">
                  <a:ea typeface="+mn-lt"/>
                  <a:cs typeface="+mn-lt"/>
                </a:rPr>
                <a:t>발전하고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싶습니다</a:t>
              </a:r>
              <a:r>
                <a:rPr lang="en-US" sz="1600" dirty="0">
                  <a:ea typeface="+mn-lt"/>
                  <a:cs typeface="+mn-lt"/>
                </a:rPr>
                <a:t>. </a:t>
              </a:r>
              <a:r>
                <a:rPr lang="en-US" sz="1600" dirty="0" err="1">
                  <a:ea typeface="+mn-lt"/>
                  <a:cs typeface="+mn-lt"/>
                </a:rPr>
                <a:t>끝까지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열심히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해준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팀원들께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감사합니다</a:t>
              </a:r>
              <a:r>
                <a:rPr lang="en-US" sz="1600" dirty="0">
                  <a:ea typeface="+mn-lt"/>
                  <a:cs typeface="+mn-lt"/>
                </a:rPr>
                <a:t>.</a:t>
              </a:r>
              <a:endParaRPr lang="ko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1D568D-F736-DEC4-BCB1-384E2AFC315D}"/>
                </a:ext>
              </a:extLst>
            </p:cNvPr>
            <p:cNvSpPr txBox="1"/>
            <p:nvPr/>
          </p:nvSpPr>
          <p:spPr>
            <a:xfrm>
              <a:off x="339587" y="1900553"/>
              <a:ext cx="110158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400" b="1" dirty="0">
                  <a:solidFill>
                    <a:srgbClr val="FFFFFF"/>
                  </a:solidFill>
                  <a:ea typeface="맑은 고딕"/>
                </a:rPr>
                <a:t>박지수</a:t>
              </a:r>
              <a:endParaRPr lang="ko-KR" alt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3062C24-8220-774C-42B1-6D9D71DD122B}"/>
              </a:ext>
            </a:extLst>
          </p:cNvPr>
          <p:cNvGrpSpPr/>
          <p:nvPr/>
        </p:nvGrpSpPr>
        <p:grpSpPr>
          <a:xfrm>
            <a:off x="438978" y="2585939"/>
            <a:ext cx="11373675" cy="886964"/>
            <a:chOff x="339587" y="1689347"/>
            <a:chExt cx="11373675" cy="886964"/>
          </a:xfrm>
        </p:grpSpPr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397B958E-E48C-FBFE-80B7-347A4D7C802C}"/>
                </a:ext>
              </a:extLst>
            </p:cNvPr>
            <p:cNvSpPr/>
            <p:nvPr/>
          </p:nvSpPr>
          <p:spPr>
            <a:xfrm>
              <a:off x="1520784" y="1689347"/>
              <a:ext cx="10192478" cy="886964"/>
            </a:xfrm>
            <a:prstGeom prst="parallelogram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하나가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막히면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 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너무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 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거기에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시간을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쏟아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 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뒤에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더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필요한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기능을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구현하는데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시간을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많이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뺏긴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것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같습니다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.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다음엔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꼭 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핵심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기능부터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 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먼저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 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구현하는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데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초점을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맞춰야겠습니다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  <a:p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팀원들께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미안하고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감사합니다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.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부디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파이널에서는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 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각자의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 100%를 </a:t>
              </a:r>
              <a:r>
                <a:rPr lang="en-US" altLang="ko-KR" sz="1600" dirty="0" err="1">
                  <a:solidFill>
                    <a:schemeClr val="bg1"/>
                  </a:solidFill>
                  <a:ea typeface="+mn-lt"/>
                  <a:cs typeface="+mn-lt"/>
                </a:rPr>
                <a:t>보여주길</a:t>
              </a:r>
              <a:r>
                <a:rPr lang="en-US" altLang="ko-KR" sz="1600" dirty="0">
                  <a:solidFill>
                    <a:schemeClr val="bg1"/>
                  </a:solidFill>
                  <a:ea typeface="+mn-lt"/>
                  <a:cs typeface="+mn-lt"/>
                </a:rPr>
                <a:t>!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B7BF96-D1AC-71BA-E014-0F1F9DB2BCBD}"/>
                </a:ext>
              </a:extLst>
            </p:cNvPr>
            <p:cNvSpPr txBox="1"/>
            <p:nvPr/>
          </p:nvSpPr>
          <p:spPr>
            <a:xfrm>
              <a:off x="339587" y="1900553"/>
              <a:ext cx="110158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400" b="1" dirty="0">
                  <a:solidFill>
                    <a:srgbClr val="FFFFFF"/>
                  </a:solidFill>
                  <a:ea typeface="맑은 고딕"/>
                </a:rPr>
                <a:t>박현우</a:t>
              </a:r>
              <a:endParaRPr lang="ko-KR" alt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033806F-9E26-7AE2-18B1-C26138E7359C}"/>
              </a:ext>
            </a:extLst>
          </p:cNvPr>
          <p:cNvGrpSpPr/>
          <p:nvPr/>
        </p:nvGrpSpPr>
        <p:grpSpPr>
          <a:xfrm>
            <a:off x="438978" y="3656466"/>
            <a:ext cx="11373675" cy="886964"/>
            <a:chOff x="339587" y="1689347"/>
            <a:chExt cx="11373675" cy="886964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CC12431D-2A55-662B-9A40-5FE10E9A6C84}"/>
                </a:ext>
              </a:extLst>
            </p:cNvPr>
            <p:cNvSpPr/>
            <p:nvPr/>
          </p:nvSpPr>
          <p:spPr>
            <a:xfrm>
              <a:off x="1520784" y="1689347"/>
              <a:ext cx="10192478" cy="886964"/>
            </a:xfrm>
            <a:prstGeom prst="parallelogram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600" dirty="0" err="1">
                  <a:ea typeface="+mn-lt"/>
                  <a:cs typeface="+mn-lt"/>
                </a:rPr>
                <a:t>이번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프로젝트에서는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해보지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않은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새로운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방법을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이용해봤고</a:t>
              </a:r>
              <a:r>
                <a:rPr lang="en-US" sz="1600" dirty="0">
                  <a:ea typeface="+mn-lt"/>
                  <a:cs typeface="+mn-lt"/>
                </a:rPr>
                <a:t>, </a:t>
              </a:r>
              <a:r>
                <a:rPr lang="en-US" sz="1600" dirty="0" err="1">
                  <a:ea typeface="+mn-lt"/>
                  <a:cs typeface="+mn-lt"/>
                </a:rPr>
                <a:t>많은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어려움이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있었습니다</a:t>
              </a:r>
              <a:r>
                <a:rPr lang="en-US" sz="1600" dirty="0">
                  <a:ea typeface="+mn-lt"/>
                  <a:cs typeface="+mn-lt"/>
                </a:rPr>
                <a:t>. </a:t>
              </a:r>
              <a:r>
                <a:rPr lang="en-US" sz="1600" dirty="0" err="1">
                  <a:ea typeface="+mn-lt"/>
                  <a:cs typeface="+mn-lt"/>
                </a:rPr>
                <a:t>끝내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기능을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구현하였지만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새로운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방법을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시험해보느라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시간이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부족해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계획했던</a:t>
              </a:r>
              <a:r>
                <a:rPr lang="en-US" sz="1600" dirty="0">
                  <a:ea typeface="+mn-lt"/>
                  <a:cs typeface="+mn-lt"/>
                </a:rPr>
                <a:t> 것 </a:t>
              </a:r>
              <a:r>
                <a:rPr lang="en-US" sz="1600" dirty="0" err="1">
                  <a:ea typeface="+mn-lt"/>
                  <a:cs typeface="+mn-lt"/>
                </a:rPr>
                <a:t>보다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부족한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부분이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많아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아쉽습니다</a:t>
              </a:r>
              <a:r>
                <a:rPr lang="en-US" sz="1600" dirty="0">
                  <a:ea typeface="+mn-lt"/>
                  <a:cs typeface="+mn-lt"/>
                </a:rPr>
                <a:t>.</a:t>
              </a:r>
              <a:endParaRPr lang="ko-KR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3FA727-2718-C553-2348-4388A0D51DC4}"/>
                </a:ext>
              </a:extLst>
            </p:cNvPr>
            <p:cNvSpPr txBox="1"/>
            <p:nvPr/>
          </p:nvSpPr>
          <p:spPr>
            <a:xfrm>
              <a:off x="339587" y="1900553"/>
              <a:ext cx="110158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400" b="1" dirty="0" err="1">
                  <a:solidFill>
                    <a:srgbClr val="FFFFFF"/>
                  </a:solidFill>
                  <a:ea typeface="맑은 고딕"/>
                </a:rPr>
                <a:t>백승준</a:t>
              </a:r>
              <a:endParaRPr lang="ko-KR" altLang="en-US" sz="2400" b="1" dirty="0" err="1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19CC161-C9F0-C189-77F9-52D399A3FED9}"/>
              </a:ext>
            </a:extLst>
          </p:cNvPr>
          <p:cNvGrpSpPr/>
          <p:nvPr/>
        </p:nvGrpSpPr>
        <p:grpSpPr>
          <a:xfrm>
            <a:off x="438978" y="4726993"/>
            <a:ext cx="11373675" cy="886964"/>
            <a:chOff x="339587" y="1689347"/>
            <a:chExt cx="11373675" cy="886964"/>
          </a:xfrm>
        </p:grpSpPr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B73C8473-2135-963D-32E3-795E8DFB19C8}"/>
                </a:ext>
              </a:extLst>
            </p:cNvPr>
            <p:cNvSpPr/>
            <p:nvPr/>
          </p:nvSpPr>
          <p:spPr>
            <a:xfrm>
              <a:off x="1520784" y="1689347"/>
              <a:ext cx="10192478" cy="886964"/>
            </a:xfrm>
            <a:prstGeom prst="parallelogram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600" dirty="0" err="1">
                  <a:ea typeface="+mn-lt"/>
                  <a:cs typeface="+mn-lt"/>
                </a:rPr>
                <a:t>개발능력이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많이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뒤쳐진다는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생각이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들었습니다</a:t>
              </a:r>
              <a:r>
                <a:rPr lang="en-US" sz="1600" dirty="0">
                  <a:ea typeface="+mn-lt"/>
                  <a:cs typeface="+mn-lt"/>
                </a:rPr>
                <a:t>.</a:t>
              </a:r>
              <a:endParaRPr lang="en-US" altLang="ko-KR" dirty="0" err="1">
                <a:ea typeface="+mn-lt"/>
                <a:cs typeface="+mn-lt"/>
              </a:endParaRPr>
            </a:p>
            <a:p>
              <a:r>
                <a:rPr lang="ko-KR" altLang="en-US" sz="1600" dirty="0">
                  <a:ea typeface="+mn-lt"/>
                  <a:cs typeface="+mn-lt"/>
                </a:rPr>
                <a:t>이번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프로젝트를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계기로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더욱</a:t>
              </a:r>
              <a:r>
                <a:rPr lang="en-US" altLang="ko-KR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더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노력하는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개발자가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되겠다고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다짐합니다</a:t>
              </a:r>
              <a:endParaRPr lang="en-US">
                <a:ea typeface="+mn-lt"/>
                <a:cs typeface="+mn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06E3A-7AC1-6C7E-801F-9987A0CCB7BE}"/>
                </a:ext>
              </a:extLst>
            </p:cNvPr>
            <p:cNvSpPr txBox="1"/>
            <p:nvPr/>
          </p:nvSpPr>
          <p:spPr>
            <a:xfrm>
              <a:off x="339587" y="1900553"/>
              <a:ext cx="110158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400" b="1" dirty="0" err="1">
                  <a:solidFill>
                    <a:srgbClr val="FFFFFF"/>
                  </a:solidFill>
                  <a:ea typeface="맑은 고딕"/>
                </a:rPr>
                <a:t>이세건</a:t>
              </a:r>
              <a:endParaRPr lang="ko-KR" altLang="en-US" sz="2400" b="1" dirty="0" err="1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AFDECDF-2EE7-974F-7B49-E15842DD5410}"/>
              </a:ext>
            </a:extLst>
          </p:cNvPr>
          <p:cNvGrpSpPr/>
          <p:nvPr/>
        </p:nvGrpSpPr>
        <p:grpSpPr>
          <a:xfrm>
            <a:off x="438978" y="5797520"/>
            <a:ext cx="11373675" cy="886964"/>
            <a:chOff x="339587" y="1689347"/>
            <a:chExt cx="11373675" cy="886964"/>
          </a:xfrm>
        </p:grpSpPr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C5E79AAA-9BD5-F864-7428-274CA6ED998A}"/>
                </a:ext>
              </a:extLst>
            </p:cNvPr>
            <p:cNvSpPr/>
            <p:nvPr/>
          </p:nvSpPr>
          <p:spPr>
            <a:xfrm>
              <a:off x="1520784" y="1689347"/>
              <a:ext cx="10192478" cy="886964"/>
            </a:xfrm>
            <a:prstGeom prst="parallelogram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ko-KR" altLang="en-US" sz="1600" dirty="0">
                  <a:ea typeface="+mn-lt"/>
                  <a:cs typeface="+mn-lt"/>
                </a:rPr>
                <a:t>이번에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계획과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밑그림의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중요성을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 err="1">
                  <a:ea typeface="+mn-lt"/>
                  <a:cs typeface="+mn-lt"/>
                </a:rPr>
                <a:t>깨달았습니다</a:t>
              </a:r>
              <a:r>
                <a:rPr lang="en-US" sz="1600" dirty="0">
                  <a:ea typeface="+mn-lt"/>
                  <a:cs typeface="+mn-lt"/>
                </a:rPr>
                <a:t>. </a:t>
              </a:r>
              <a:r>
                <a:rPr lang="ko-KR" altLang="en-US" sz="1600" dirty="0">
                  <a:ea typeface="+mn-lt"/>
                  <a:cs typeface="+mn-lt"/>
                </a:rPr>
                <a:t>다음에는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계획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단계에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시간을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많이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들여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구체적인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데드라인을</a:t>
              </a:r>
              <a:r>
                <a:rPr lang="en-US" sz="1600" dirty="0">
                  <a:ea typeface="+mn-lt"/>
                  <a:cs typeface="+mn-lt"/>
                </a:rPr>
                <a:t> </a:t>
              </a:r>
              <a:r>
                <a:rPr lang="en-US" sz="1600" dirty="0" err="1">
                  <a:ea typeface="+mn-lt"/>
                  <a:cs typeface="+mn-lt"/>
                </a:rPr>
                <a:t>두고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구현할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기능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구현을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우선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>
                  <a:ea typeface="+mn-lt"/>
                  <a:cs typeface="+mn-lt"/>
                </a:rPr>
                <a:t>시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ko-KR" altLang="en-US" sz="1600" dirty="0" err="1">
                  <a:ea typeface="+mn-lt"/>
                  <a:cs typeface="+mn-lt"/>
                </a:rPr>
                <a:t>해야겠습니다</a:t>
              </a:r>
              <a:r>
                <a:rPr lang="en-US" sz="1600" dirty="0">
                  <a:ea typeface="+mn-lt"/>
                  <a:cs typeface="+mn-lt"/>
                </a:rPr>
                <a:t>. </a:t>
              </a:r>
              <a:r>
                <a:rPr lang="en-US" sz="1600" dirty="0" err="1">
                  <a:ea typeface="+mn-lt"/>
                  <a:cs typeface="+mn-lt"/>
                </a:rPr>
                <a:t>들인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시간과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노력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대비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많은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기능을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구현하지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못해서</a:t>
              </a:r>
              <a:r>
                <a:rPr lang="en-US" sz="1600" dirty="0">
                  <a:ea typeface="+mn-lt"/>
                  <a:cs typeface="+mn-lt"/>
                </a:rPr>
                <a:t> </a:t>
              </a:r>
              <a:r>
                <a:rPr lang="en-US" sz="1600" dirty="0" err="1">
                  <a:ea typeface="+mn-lt"/>
                  <a:cs typeface="+mn-lt"/>
                </a:rPr>
                <a:t>아쉬움이</a:t>
              </a:r>
              <a:r>
                <a:rPr lang="en-US" sz="1600" dirty="0">
                  <a:ea typeface="+mn-lt"/>
                  <a:cs typeface="+mn-lt"/>
                </a:rPr>
                <a:t> </a:t>
              </a:r>
              <a:r>
                <a:rPr lang="ko-KR" altLang="en-US" sz="1600" dirty="0">
                  <a:ea typeface="+mn-lt"/>
                  <a:cs typeface="+mn-lt"/>
                </a:rPr>
                <a:t>큽니다</a:t>
              </a:r>
              <a:r>
                <a:rPr lang="en-US" sz="1600" dirty="0">
                  <a:ea typeface="+mn-lt"/>
                  <a:cs typeface="+mn-lt"/>
                </a:rPr>
                <a:t>.</a:t>
              </a:r>
              <a:endParaRPr lang="en-US" altLang="ko-KR" sz="1600" dirty="0">
                <a:ea typeface="맑은 고딕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39FD94-5F75-2FD6-D751-8938363C2834}"/>
                </a:ext>
              </a:extLst>
            </p:cNvPr>
            <p:cNvSpPr txBox="1"/>
            <p:nvPr/>
          </p:nvSpPr>
          <p:spPr>
            <a:xfrm>
              <a:off x="339587" y="1900553"/>
              <a:ext cx="110158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2400" b="1" dirty="0" err="1">
                  <a:solidFill>
                    <a:srgbClr val="FFFFFF"/>
                  </a:solidFill>
                  <a:ea typeface="맑은 고딕"/>
                </a:rPr>
                <a:t>허제이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415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1066DE3-417D-FA08-4E75-D03984556FA2}"/>
              </a:ext>
            </a:extLst>
          </p:cNvPr>
          <p:cNvSpPr/>
          <p:nvPr/>
        </p:nvSpPr>
        <p:spPr>
          <a:xfrm>
            <a:off x="8181466" y="1674408"/>
            <a:ext cx="3720128" cy="4810124"/>
          </a:xfrm>
          <a:prstGeom prst="roundRect">
            <a:avLst>
              <a:gd name="adj" fmla="val 7735"/>
            </a:avLst>
          </a:prstGeom>
          <a:solidFill>
            <a:srgbClr val="FF4D54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B6ADDD2-AD20-1A8C-64D6-675F81F29D45}"/>
              </a:ext>
            </a:extLst>
          </p:cNvPr>
          <p:cNvSpPr/>
          <p:nvPr/>
        </p:nvSpPr>
        <p:spPr>
          <a:xfrm>
            <a:off x="4247572" y="1704976"/>
            <a:ext cx="3720128" cy="4810124"/>
          </a:xfrm>
          <a:prstGeom prst="roundRect">
            <a:avLst>
              <a:gd name="adj" fmla="val 7735"/>
            </a:avLst>
          </a:prstGeom>
          <a:solidFill>
            <a:srgbClr val="FF4D54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57081ED-9FCA-008C-2655-06C2A2AA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이러한 기능을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물결 5">
            <a:extLst>
              <a:ext uri="{FF2B5EF4-FFF2-40B4-BE49-F238E27FC236}">
                <a16:creationId xmlns:a16="http://schemas.microsoft.com/office/drawing/2014/main" id="{01BA69EA-7630-292A-AAA4-C4D5BB84EB10}"/>
              </a:ext>
            </a:extLst>
          </p:cNvPr>
          <p:cNvSpPr/>
          <p:nvPr/>
        </p:nvSpPr>
        <p:spPr>
          <a:xfrm>
            <a:off x="9155784" y="188914"/>
            <a:ext cx="3083841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45716-4C69-9D0A-1A93-F10B4621900C}"/>
              </a:ext>
            </a:extLst>
          </p:cNvPr>
          <p:cNvSpPr txBox="1"/>
          <p:nvPr/>
        </p:nvSpPr>
        <p:spPr>
          <a:xfrm>
            <a:off x="10530622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주요기능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F64F4-23D7-1C8D-5410-83F724341F3C}"/>
              </a:ext>
            </a:extLst>
          </p:cNvPr>
          <p:cNvSpPr txBox="1"/>
          <p:nvPr/>
        </p:nvSpPr>
        <p:spPr>
          <a:xfrm rot="356906">
            <a:off x="9389881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Chapter2.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720C3-4441-9257-33CA-45001EDAB600}"/>
              </a:ext>
            </a:extLst>
          </p:cNvPr>
          <p:cNvSpPr/>
          <p:nvPr/>
        </p:nvSpPr>
        <p:spPr>
          <a:xfrm>
            <a:off x="299423" y="1704976"/>
            <a:ext cx="3720128" cy="4810124"/>
          </a:xfrm>
          <a:prstGeom prst="roundRect">
            <a:avLst>
              <a:gd name="adj" fmla="val 7735"/>
            </a:avLst>
          </a:prstGeom>
          <a:solidFill>
            <a:srgbClr val="FF4D54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674E0-C108-302E-340D-DECE33258DD7}"/>
              </a:ext>
            </a:extLst>
          </p:cNvPr>
          <p:cNvSpPr txBox="1"/>
          <p:nvPr/>
        </p:nvSpPr>
        <p:spPr>
          <a:xfrm>
            <a:off x="352355" y="1817100"/>
            <a:ext cx="2924245" cy="485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0A2DA-A18E-F8A0-0AFE-3797304854DC}"/>
              </a:ext>
            </a:extLst>
          </p:cNvPr>
          <p:cNvSpPr txBox="1"/>
          <p:nvPr/>
        </p:nvSpPr>
        <p:spPr>
          <a:xfrm>
            <a:off x="419030" y="2331450"/>
            <a:ext cx="3571946" cy="40598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회원가입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로그인</a:t>
            </a:r>
            <a:r>
              <a:rPr lang="en-US" altLang="ko-KR" sz="1600" b="1" i="1" dirty="0">
                <a:solidFill>
                  <a:schemeClr val="bg1"/>
                </a:solidFill>
              </a:rPr>
              <a:t> / </a:t>
            </a:r>
            <a:r>
              <a:rPr lang="ko-KR" altLang="en-US" sz="1600" b="1" i="1" dirty="0">
                <a:solidFill>
                  <a:schemeClr val="bg1"/>
                </a:solidFill>
              </a:rPr>
              <a:t>로그아웃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카카오 계정 연동 로그인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아이디 찾기 </a:t>
            </a:r>
            <a:r>
              <a:rPr lang="en-US" altLang="ko-KR" sz="1600" b="1" i="1" dirty="0">
                <a:solidFill>
                  <a:schemeClr val="bg1"/>
                </a:solidFill>
              </a:rPr>
              <a:t>/ </a:t>
            </a:r>
            <a:r>
              <a:rPr lang="ko-KR" altLang="en-US" sz="1600" b="1" i="1" dirty="0">
                <a:solidFill>
                  <a:schemeClr val="bg1"/>
                </a:solidFill>
              </a:rPr>
              <a:t>비밀번호 찾기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회원 정보 조회</a:t>
            </a:r>
            <a:r>
              <a:rPr lang="en-US" altLang="ko-KR" sz="1600" b="1" i="1" dirty="0">
                <a:solidFill>
                  <a:schemeClr val="bg1"/>
                </a:solidFill>
              </a:rPr>
              <a:t>/ </a:t>
            </a:r>
            <a:r>
              <a:rPr lang="ko-KR" altLang="en-US" sz="1600" b="1" i="1" dirty="0">
                <a:solidFill>
                  <a:schemeClr val="bg1"/>
                </a:solidFill>
              </a:rPr>
              <a:t>수정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나의 </a:t>
            </a:r>
            <a:r>
              <a:rPr lang="ko-KR" altLang="en-US" sz="1600" b="1" i="1" dirty="0" err="1">
                <a:solidFill>
                  <a:schemeClr val="bg1"/>
                </a:solidFill>
              </a:rPr>
              <a:t>챌린지</a:t>
            </a:r>
            <a:r>
              <a:rPr lang="ko-KR" altLang="en-US" sz="1600" b="1" i="1" dirty="0">
                <a:solidFill>
                  <a:schemeClr val="bg1"/>
                </a:solidFill>
              </a:rPr>
              <a:t> 현황</a:t>
            </a:r>
            <a:r>
              <a:rPr lang="en-US" altLang="ko-KR" sz="1600" b="1" i="1" dirty="0">
                <a:solidFill>
                  <a:schemeClr val="bg1"/>
                </a:solidFill>
              </a:rPr>
              <a:t>(</a:t>
            </a:r>
            <a:r>
              <a:rPr lang="ko-KR" altLang="en-US" sz="1600" b="1" i="1" dirty="0">
                <a:solidFill>
                  <a:schemeClr val="bg1"/>
                </a:solidFill>
              </a:rPr>
              <a:t>참여</a:t>
            </a:r>
            <a:r>
              <a:rPr lang="en-US" altLang="ko-KR" sz="1600" b="1" i="1" dirty="0">
                <a:solidFill>
                  <a:schemeClr val="bg1"/>
                </a:solidFill>
              </a:rPr>
              <a:t>,</a:t>
            </a:r>
            <a:r>
              <a:rPr lang="ko-KR" altLang="en-US" sz="1600" b="1" i="1" dirty="0">
                <a:solidFill>
                  <a:schemeClr val="bg1"/>
                </a:solidFill>
              </a:rPr>
              <a:t>완료</a:t>
            </a:r>
            <a:r>
              <a:rPr lang="en-US" altLang="ko-KR" sz="1600" b="1" i="1" dirty="0">
                <a:solidFill>
                  <a:schemeClr val="bg1"/>
                </a:solidFill>
              </a:rPr>
              <a:t>,</a:t>
            </a:r>
            <a:r>
              <a:rPr lang="ko-KR" altLang="en-US" sz="1600" b="1" i="1" dirty="0">
                <a:solidFill>
                  <a:schemeClr val="bg1"/>
                </a:solidFill>
              </a:rPr>
              <a:t>개설</a:t>
            </a:r>
            <a:r>
              <a:rPr lang="en-US" altLang="ko-KR" sz="1600" b="1" i="1" dirty="0">
                <a:solidFill>
                  <a:schemeClr val="bg1"/>
                </a:solidFill>
              </a:rPr>
              <a:t>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나의 예치금 내역 조회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나의 레벨 조회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1600" b="1" i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EA3C00-1C5A-D6E3-618F-72040641A995}"/>
              </a:ext>
            </a:extLst>
          </p:cNvPr>
          <p:cNvSpPr txBox="1"/>
          <p:nvPr/>
        </p:nvSpPr>
        <p:spPr>
          <a:xfrm>
            <a:off x="4286758" y="1817100"/>
            <a:ext cx="2924245" cy="485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ko-KR" alt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챌린지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개설 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참가</a:t>
            </a: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E32B1924-52D2-C60B-1136-ECFD14A5B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9643" y="4811201"/>
            <a:ext cx="1542350" cy="154235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B433FB71-5685-3A8A-584E-E98BCE158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62391" y="1866409"/>
            <a:ext cx="382045" cy="38204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12D4F15-C6A2-23D5-F34C-DB2E5C18443C}"/>
              </a:ext>
            </a:extLst>
          </p:cNvPr>
          <p:cNvSpPr txBox="1"/>
          <p:nvPr/>
        </p:nvSpPr>
        <p:spPr>
          <a:xfrm>
            <a:off x="8234907" y="1817100"/>
            <a:ext cx="2924245" cy="485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 </a:t>
            </a:r>
            <a:r>
              <a:rPr lang="ko-KR" alt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챌린지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조회 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935996-1E67-3C11-9EC5-69F44B757DEF}"/>
              </a:ext>
            </a:extLst>
          </p:cNvPr>
          <p:cNvSpPr txBox="1"/>
          <p:nvPr/>
        </p:nvSpPr>
        <p:spPr>
          <a:xfrm>
            <a:off x="8330157" y="2331451"/>
            <a:ext cx="3423765" cy="405982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 err="1">
                <a:solidFill>
                  <a:schemeClr val="bg1"/>
                </a:solidFill>
              </a:rPr>
              <a:t>챌린지</a:t>
            </a:r>
            <a:r>
              <a:rPr lang="ko-KR" altLang="en-US" sz="1600" b="1" i="1" dirty="0">
                <a:solidFill>
                  <a:schemeClr val="bg1"/>
                </a:solidFill>
              </a:rPr>
              <a:t> 조회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검색 필터를 통한 </a:t>
            </a:r>
            <a:r>
              <a:rPr lang="ko-KR" altLang="en-US" sz="1600" b="1" i="1" dirty="0" err="1">
                <a:solidFill>
                  <a:schemeClr val="bg1"/>
                </a:solidFill>
              </a:rPr>
              <a:t>챌린지</a:t>
            </a:r>
            <a:r>
              <a:rPr lang="ko-KR" altLang="en-US" sz="1600" b="1" i="1" dirty="0">
                <a:solidFill>
                  <a:schemeClr val="bg1"/>
                </a:solidFill>
              </a:rPr>
              <a:t> 검색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인기 검색어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인기 카테고리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최근 조회한 </a:t>
            </a:r>
            <a:r>
              <a:rPr lang="ko-KR" altLang="en-US" sz="1600" b="1" i="1" dirty="0" err="1">
                <a:solidFill>
                  <a:schemeClr val="bg1"/>
                </a:solidFill>
              </a:rPr>
              <a:t>챌린지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600" b="1" i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5AF3AC-7687-2E67-0AA9-78EFE6606F26}"/>
              </a:ext>
            </a:extLst>
          </p:cNvPr>
          <p:cNvSpPr txBox="1"/>
          <p:nvPr/>
        </p:nvSpPr>
        <p:spPr>
          <a:xfrm>
            <a:off x="4381430" y="2331450"/>
            <a:ext cx="3571946" cy="40598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 err="1">
                <a:solidFill>
                  <a:schemeClr val="bg1"/>
                </a:solidFill>
              </a:rPr>
              <a:t>챌린지</a:t>
            </a:r>
            <a:r>
              <a:rPr lang="ko-KR" altLang="en-US" sz="1600" b="1" i="1" dirty="0">
                <a:solidFill>
                  <a:schemeClr val="bg1"/>
                </a:solidFill>
              </a:rPr>
              <a:t> 개설 </a:t>
            </a:r>
            <a:r>
              <a:rPr lang="en-US" altLang="ko-KR" sz="1600" b="1" i="1" dirty="0">
                <a:solidFill>
                  <a:schemeClr val="bg1"/>
                </a:solidFill>
              </a:rPr>
              <a:t>(</a:t>
            </a:r>
            <a:r>
              <a:rPr lang="ko-KR" altLang="en-US" sz="1600" b="1" i="1" dirty="0">
                <a:solidFill>
                  <a:schemeClr val="bg1"/>
                </a:solidFill>
              </a:rPr>
              <a:t>공개 </a:t>
            </a:r>
            <a:r>
              <a:rPr lang="en-US" altLang="ko-KR" sz="1600" b="1" i="1" dirty="0">
                <a:solidFill>
                  <a:schemeClr val="bg1"/>
                </a:solidFill>
              </a:rPr>
              <a:t>/ </a:t>
            </a:r>
            <a:r>
              <a:rPr lang="ko-KR" altLang="en-US" sz="1600" b="1" i="1" dirty="0">
                <a:solidFill>
                  <a:schemeClr val="bg1"/>
                </a:solidFill>
              </a:rPr>
              <a:t>비공개</a:t>
            </a:r>
            <a:r>
              <a:rPr lang="en-US" altLang="ko-KR" sz="1600" b="1" i="1" dirty="0">
                <a:solidFill>
                  <a:schemeClr val="bg1"/>
                </a:solidFill>
              </a:rPr>
              <a:t>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 err="1">
                <a:solidFill>
                  <a:schemeClr val="bg1"/>
                </a:solidFill>
              </a:rPr>
              <a:t>챌린지</a:t>
            </a:r>
            <a:r>
              <a:rPr lang="ko-KR" altLang="en-US" sz="1600" b="1" i="1" dirty="0">
                <a:solidFill>
                  <a:schemeClr val="bg1"/>
                </a:solidFill>
              </a:rPr>
              <a:t> 참가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예치금 결제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 err="1">
                <a:solidFill>
                  <a:schemeClr val="bg1"/>
                </a:solidFill>
              </a:rPr>
              <a:t>챌린지</a:t>
            </a:r>
            <a:r>
              <a:rPr lang="ko-KR" altLang="en-US" sz="1600" b="1" i="1" dirty="0">
                <a:solidFill>
                  <a:schemeClr val="bg1"/>
                </a:solidFill>
              </a:rPr>
              <a:t> 인증</a:t>
            </a:r>
            <a:endParaRPr lang="en-US" altLang="ko-KR" sz="1600" b="1" i="1" dirty="0">
              <a:solidFill>
                <a:schemeClr val="bg1"/>
              </a:solidFill>
            </a:endParaRPr>
          </a:p>
        </p:txBody>
      </p:sp>
      <p:pic>
        <p:nvPicPr>
          <p:cNvPr id="50" name="그래픽 49">
            <a:extLst>
              <a:ext uri="{FF2B5EF4-FFF2-40B4-BE49-F238E27FC236}">
                <a16:creationId xmlns:a16="http://schemas.microsoft.com/office/drawing/2014/main" id="{3AE4AF7A-07D9-EF5C-9244-F322661187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7022" y="1875370"/>
            <a:ext cx="387062" cy="387062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6A9D305E-CF6C-3019-347C-FC45ACE788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79056" y="4903693"/>
            <a:ext cx="1337097" cy="1337097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7F57577F-8A5A-01C4-9E01-DD74922EFC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10836" y="4811201"/>
            <a:ext cx="1447520" cy="144752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6727C1F0-DFC0-BF4F-BA55-03DE740E02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99380" y="1865132"/>
            <a:ext cx="448484" cy="3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510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E33433D1-A691-858A-AD77-70EBC736F7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7978648" y="2714625"/>
            <a:ext cx="4007104" cy="45472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539DB2-E256-168A-7BF5-8965B633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205" y="3214687"/>
            <a:ext cx="8670925" cy="1133475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A1F6A-8711-C528-D7A1-D51BFDB00BB2}"/>
              </a:ext>
            </a:extLst>
          </p:cNvPr>
          <p:cNvSpPr txBox="1"/>
          <p:nvPr/>
        </p:nvSpPr>
        <p:spPr>
          <a:xfrm>
            <a:off x="2798272" y="3020065"/>
            <a:ext cx="22488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i="1" dirty="0">
                <a:solidFill>
                  <a:schemeClr val="bg1"/>
                </a:solidFill>
              </a:rPr>
              <a:t>END</a:t>
            </a:r>
            <a:endParaRPr lang="ko-KR" altLang="en-US" sz="6600" b="1" i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39A0CE-FF82-D017-6D8F-29636720AF16}"/>
              </a:ext>
            </a:extLst>
          </p:cNvPr>
          <p:cNvSpPr/>
          <p:nvPr/>
        </p:nvSpPr>
        <p:spPr>
          <a:xfrm>
            <a:off x="3328874" y="3864349"/>
            <a:ext cx="1386840" cy="275906"/>
          </a:xfrm>
          <a:prstGeom prst="rect">
            <a:avLst/>
          </a:prstGeom>
          <a:gradFill>
            <a:gsLst>
              <a:gs pos="47000">
                <a:srgbClr val="FFFFFF">
                  <a:lumMod val="95000"/>
                  <a:alpha val="51000"/>
                </a:srgbClr>
              </a:gs>
              <a:gs pos="22000">
                <a:schemeClr val="bg1"/>
              </a:gs>
              <a:gs pos="61000">
                <a:schemeClr val="bg1">
                  <a:lumMod val="95000"/>
                </a:schemeClr>
              </a:gs>
              <a:gs pos="69000">
                <a:schemeClr val="bg1">
                  <a:lumMod val="85000"/>
                </a:schemeClr>
              </a:gs>
              <a:gs pos="32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584200" dist="1257300" dir="5400000" sx="84000" sy="84000" algn="ctr" rotWithShape="0">
              <a:schemeClr val="bg1">
                <a:lumMod val="75000"/>
                <a:alpha val="76000"/>
              </a:scheme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87176-531A-0E87-725D-A392A06ACE1F}"/>
              </a:ext>
            </a:extLst>
          </p:cNvPr>
          <p:cNvSpPr/>
          <p:nvPr/>
        </p:nvSpPr>
        <p:spPr>
          <a:xfrm>
            <a:off x="3266121" y="3933339"/>
            <a:ext cx="1408955" cy="463152"/>
          </a:xfrm>
          <a:prstGeom prst="rect">
            <a:avLst/>
          </a:prstGeom>
          <a:solidFill>
            <a:srgbClr val="FF4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DD32C-E880-71A6-D5E0-80E89B469858}"/>
              </a:ext>
            </a:extLst>
          </p:cNvPr>
          <p:cNvSpPr txBox="1"/>
          <p:nvPr/>
        </p:nvSpPr>
        <p:spPr>
          <a:xfrm>
            <a:off x="3323196" y="3948725"/>
            <a:ext cx="1408955" cy="400110"/>
          </a:xfrm>
          <a:prstGeom prst="rect">
            <a:avLst/>
          </a:prstGeom>
          <a:solidFill>
            <a:srgbClr val="FF4D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</a:rPr>
              <a:t>Chapter</a:t>
            </a: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C1305F-C51B-1532-BE15-FAB2ACA4FB58}"/>
              </a:ext>
            </a:extLst>
          </p:cNvPr>
          <p:cNvSpPr/>
          <p:nvPr/>
        </p:nvSpPr>
        <p:spPr>
          <a:xfrm>
            <a:off x="3164076" y="2925632"/>
            <a:ext cx="1692531" cy="1692532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물결 9">
            <a:extLst>
              <a:ext uri="{FF2B5EF4-FFF2-40B4-BE49-F238E27FC236}">
                <a16:creationId xmlns:a16="http://schemas.microsoft.com/office/drawing/2014/main" id="{76735CC3-5F88-1980-C7E8-76C122FFA11A}"/>
              </a:ext>
            </a:extLst>
          </p:cNvPr>
          <p:cNvSpPr/>
          <p:nvPr/>
        </p:nvSpPr>
        <p:spPr>
          <a:xfrm>
            <a:off x="-47625" y="328229"/>
            <a:ext cx="6638925" cy="1692531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EFBDBFB8-4D8C-8011-8469-17093C73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12" y="528254"/>
            <a:ext cx="57912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B6ADDD2-AD20-1A8C-64D6-675F81F29D45}"/>
              </a:ext>
            </a:extLst>
          </p:cNvPr>
          <p:cNvSpPr/>
          <p:nvPr/>
        </p:nvSpPr>
        <p:spPr>
          <a:xfrm>
            <a:off x="4247572" y="1704976"/>
            <a:ext cx="3720128" cy="4810124"/>
          </a:xfrm>
          <a:prstGeom prst="roundRect">
            <a:avLst>
              <a:gd name="adj" fmla="val 7735"/>
            </a:avLst>
          </a:prstGeom>
          <a:solidFill>
            <a:srgbClr val="FF4D54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57081ED-9FCA-008C-2655-06C2A2AA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이러한 기능을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물결 5">
            <a:extLst>
              <a:ext uri="{FF2B5EF4-FFF2-40B4-BE49-F238E27FC236}">
                <a16:creationId xmlns:a16="http://schemas.microsoft.com/office/drawing/2014/main" id="{01BA69EA-7630-292A-AAA4-C4D5BB84EB10}"/>
              </a:ext>
            </a:extLst>
          </p:cNvPr>
          <p:cNvSpPr/>
          <p:nvPr/>
        </p:nvSpPr>
        <p:spPr>
          <a:xfrm>
            <a:off x="9155784" y="188914"/>
            <a:ext cx="3083841" cy="786196"/>
          </a:xfrm>
          <a:prstGeom prst="wave">
            <a:avLst/>
          </a:prstGeom>
          <a:solidFill>
            <a:schemeClr val="bg1"/>
          </a:solidFill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45716-4C69-9D0A-1A93-F10B4621900C}"/>
              </a:ext>
            </a:extLst>
          </p:cNvPr>
          <p:cNvSpPr txBox="1"/>
          <p:nvPr/>
        </p:nvSpPr>
        <p:spPr>
          <a:xfrm>
            <a:off x="10530622" y="359957"/>
            <a:ext cx="187642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주요기능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F64F4-23D7-1C8D-5410-83F724341F3C}"/>
              </a:ext>
            </a:extLst>
          </p:cNvPr>
          <p:cNvSpPr txBox="1"/>
          <p:nvPr/>
        </p:nvSpPr>
        <p:spPr>
          <a:xfrm rot="356906">
            <a:off x="9389881" y="511950"/>
            <a:ext cx="1240019" cy="36933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Chapter2.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720C3-4441-9257-33CA-45001EDAB600}"/>
              </a:ext>
            </a:extLst>
          </p:cNvPr>
          <p:cNvSpPr/>
          <p:nvPr/>
        </p:nvSpPr>
        <p:spPr>
          <a:xfrm>
            <a:off x="299423" y="1704976"/>
            <a:ext cx="3720128" cy="4810124"/>
          </a:xfrm>
          <a:prstGeom prst="roundRect">
            <a:avLst>
              <a:gd name="adj" fmla="val 7735"/>
            </a:avLst>
          </a:prstGeom>
          <a:solidFill>
            <a:srgbClr val="FF4D54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674E0-C108-302E-340D-DECE33258DD7}"/>
              </a:ext>
            </a:extLst>
          </p:cNvPr>
          <p:cNvSpPr txBox="1"/>
          <p:nvPr/>
        </p:nvSpPr>
        <p:spPr>
          <a:xfrm>
            <a:off x="352355" y="1817100"/>
            <a:ext cx="2924245" cy="485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04.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0A2DA-A18E-F8A0-0AFE-3797304854DC}"/>
              </a:ext>
            </a:extLst>
          </p:cNvPr>
          <p:cNvSpPr txBox="1"/>
          <p:nvPr/>
        </p:nvSpPr>
        <p:spPr>
          <a:xfrm>
            <a:off x="419030" y="2331450"/>
            <a:ext cx="3571946" cy="40598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en-US" altLang="ko-KR" sz="1600" b="1" i="1" dirty="0">
                <a:solidFill>
                  <a:schemeClr val="bg1"/>
                </a:solidFill>
              </a:rPr>
              <a:t>- </a:t>
            </a:r>
            <a:r>
              <a:rPr lang="ko-KR" altLang="en-US" sz="1600" b="1" i="1" dirty="0">
                <a:solidFill>
                  <a:schemeClr val="bg1"/>
                </a:solidFill>
              </a:rPr>
              <a:t>회원 신고 관리</a:t>
            </a:r>
          </a:p>
          <a:p>
            <a:pPr algn="l">
              <a:lnSpc>
                <a:spcPct val="150000"/>
              </a:lnSpc>
              <a:defRPr/>
            </a:pPr>
            <a:r>
              <a:rPr lang="ko-KR" altLang="en-US" sz="1600" b="1" i="1" dirty="0">
                <a:solidFill>
                  <a:schemeClr val="bg1"/>
                </a:solidFill>
              </a:rPr>
              <a:t>  </a:t>
            </a:r>
            <a:r>
              <a:rPr lang="en-US" altLang="ko-KR" sz="1600" b="1" i="1" dirty="0">
                <a:solidFill>
                  <a:schemeClr val="bg1"/>
                </a:solidFill>
              </a:rPr>
              <a:t>1.</a:t>
            </a:r>
            <a:r>
              <a:rPr lang="ko-KR" altLang="en-US" sz="1600" b="1" i="1" dirty="0">
                <a:solidFill>
                  <a:schemeClr val="bg1"/>
                </a:solidFill>
              </a:rPr>
              <a:t> 회원 조회 및 삭제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1600" b="1" i="1" dirty="0">
                <a:solidFill>
                  <a:schemeClr val="bg1"/>
                </a:solidFill>
              </a:rPr>
              <a:t>-</a:t>
            </a:r>
            <a:r>
              <a:rPr lang="ko-KR" altLang="en-US" sz="1600" b="1" i="1" dirty="0">
                <a:solidFill>
                  <a:schemeClr val="bg1"/>
                </a:solidFill>
              </a:rPr>
              <a:t> 카테고리 관리</a:t>
            </a:r>
          </a:p>
          <a:p>
            <a:pPr algn="l">
              <a:lnSpc>
                <a:spcPct val="150000"/>
              </a:lnSpc>
              <a:defRPr/>
            </a:pPr>
            <a:r>
              <a:rPr lang="ko-KR" altLang="en-US" sz="1600" b="1" i="1" dirty="0">
                <a:solidFill>
                  <a:schemeClr val="bg1"/>
                </a:solidFill>
              </a:rPr>
              <a:t>  </a:t>
            </a:r>
            <a:r>
              <a:rPr lang="en-US" altLang="ko-KR" sz="1600" b="1" i="1" dirty="0">
                <a:solidFill>
                  <a:schemeClr val="bg1"/>
                </a:solidFill>
              </a:rPr>
              <a:t>1.</a:t>
            </a:r>
            <a:r>
              <a:rPr lang="ko-KR" altLang="en-US" sz="1600" b="1" i="1" dirty="0">
                <a:solidFill>
                  <a:schemeClr val="bg1"/>
                </a:solidFill>
              </a:rPr>
              <a:t> 서브 카테고리 추가 및 삭제</a:t>
            </a:r>
          </a:p>
          <a:p>
            <a:pPr algn="l">
              <a:lnSpc>
                <a:spcPct val="150000"/>
              </a:lnSpc>
              <a:defRPr/>
            </a:pPr>
            <a:r>
              <a:rPr lang="ko-KR" altLang="en-US" sz="1600" b="1" i="1" dirty="0">
                <a:solidFill>
                  <a:schemeClr val="bg1"/>
                </a:solidFill>
              </a:rPr>
              <a:t>  </a:t>
            </a:r>
            <a:r>
              <a:rPr lang="en-US" altLang="ko-KR" sz="1600" b="1" i="1" dirty="0">
                <a:solidFill>
                  <a:schemeClr val="bg1"/>
                </a:solidFill>
              </a:rPr>
              <a:t>2.</a:t>
            </a:r>
            <a:r>
              <a:rPr lang="ko-KR" altLang="en-US" sz="1600" b="1" i="1" dirty="0">
                <a:solidFill>
                  <a:schemeClr val="bg1"/>
                </a:solidFill>
              </a:rPr>
              <a:t> 카테고리 수정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1600" b="1" i="1" dirty="0">
                <a:solidFill>
                  <a:schemeClr val="bg1"/>
                </a:solidFill>
              </a:rPr>
              <a:t>-</a:t>
            </a:r>
            <a:r>
              <a:rPr lang="ko-KR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ko-KR" sz="1600" b="1" i="1" dirty="0">
                <a:solidFill>
                  <a:schemeClr val="bg1"/>
                </a:solidFill>
              </a:rPr>
              <a:t>1</a:t>
            </a:r>
            <a:r>
              <a:rPr lang="ko-KR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ko-KR" sz="1600" b="1" i="1" dirty="0">
                <a:solidFill>
                  <a:schemeClr val="bg1"/>
                </a:solidFill>
              </a:rPr>
              <a:t>:</a:t>
            </a:r>
            <a:r>
              <a:rPr lang="ko-KR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ko-KR" sz="1600" b="1" i="1" dirty="0">
                <a:solidFill>
                  <a:schemeClr val="bg1"/>
                </a:solidFill>
              </a:rPr>
              <a:t>1</a:t>
            </a:r>
            <a:r>
              <a:rPr lang="ko-KR" altLang="en-US" sz="1600" b="1" i="1" dirty="0">
                <a:solidFill>
                  <a:schemeClr val="bg1"/>
                </a:solidFill>
              </a:rPr>
              <a:t>문의 관리</a:t>
            </a:r>
          </a:p>
          <a:p>
            <a:pPr algn="l">
              <a:lnSpc>
                <a:spcPct val="150000"/>
              </a:lnSpc>
              <a:defRPr/>
            </a:pPr>
            <a:r>
              <a:rPr lang="ko-KR" altLang="en-US" sz="1600" b="1" i="1" dirty="0">
                <a:solidFill>
                  <a:schemeClr val="bg1"/>
                </a:solidFill>
              </a:rPr>
              <a:t>  </a:t>
            </a:r>
            <a:r>
              <a:rPr lang="en-US" altLang="ko-KR" sz="1600" b="1" i="1" dirty="0">
                <a:solidFill>
                  <a:schemeClr val="bg1"/>
                </a:solidFill>
              </a:rPr>
              <a:t>1.</a:t>
            </a:r>
            <a:r>
              <a:rPr lang="ko-KR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ko-KR" sz="1600" b="1" i="1" dirty="0">
                <a:solidFill>
                  <a:schemeClr val="bg1"/>
                </a:solidFill>
              </a:rPr>
              <a:t>1</a:t>
            </a:r>
            <a:r>
              <a:rPr lang="ko-KR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ko-KR" sz="1600" b="1" i="1" dirty="0">
                <a:solidFill>
                  <a:schemeClr val="bg1"/>
                </a:solidFill>
              </a:rPr>
              <a:t>:</a:t>
            </a:r>
            <a:r>
              <a:rPr lang="ko-KR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ko-KR" sz="1600" b="1" i="1" dirty="0">
                <a:solidFill>
                  <a:schemeClr val="bg1"/>
                </a:solidFill>
              </a:rPr>
              <a:t>1</a:t>
            </a:r>
            <a:r>
              <a:rPr lang="ko-KR" altLang="en-US" sz="1600" b="1" i="1" dirty="0">
                <a:solidFill>
                  <a:schemeClr val="bg1"/>
                </a:solidFill>
              </a:rPr>
              <a:t> 문의 조회 및 답변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1600" b="1" i="1" dirty="0">
                <a:solidFill>
                  <a:schemeClr val="bg1"/>
                </a:solidFill>
              </a:rPr>
              <a:t>-</a:t>
            </a:r>
            <a:r>
              <a:rPr lang="ko-KR" altLang="en-US" sz="1600" b="1" i="1" dirty="0">
                <a:solidFill>
                  <a:schemeClr val="bg1"/>
                </a:solidFill>
              </a:rPr>
              <a:t> 공지사항 관리</a:t>
            </a:r>
          </a:p>
          <a:p>
            <a:pPr algn="l">
              <a:lnSpc>
                <a:spcPct val="150000"/>
              </a:lnSpc>
              <a:defRPr/>
            </a:pPr>
            <a:r>
              <a:rPr lang="ko-KR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ko-KR" sz="1600" b="1" i="1" dirty="0">
                <a:solidFill>
                  <a:schemeClr val="bg1"/>
                </a:solidFill>
              </a:rPr>
              <a:t>1.</a:t>
            </a:r>
            <a:r>
              <a:rPr lang="ko-KR" altLang="en-US" sz="1600" b="1" i="1" dirty="0">
                <a:solidFill>
                  <a:schemeClr val="bg1"/>
                </a:solidFill>
              </a:rPr>
              <a:t> 공지사항 추가</a:t>
            </a:r>
            <a:r>
              <a:rPr lang="en-US" altLang="ko-KR" sz="1600" b="1" i="1" dirty="0">
                <a:solidFill>
                  <a:schemeClr val="bg1"/>
                </a:solidFill>
              </a:rPr>
              <a:t>/</a:t>
            </a:r>
            <a:r>
              <a:rPr lang="ko-KR" altLang="en-US" sz="1600" b="1" i="1" dirty="0">
                <a:solidFill>
                  <a:schemeClr val="bg1"/>
                </a:solidFill>
              </a:rPr>
              <a:t>수정</a:t>
            </a:r>
            <a:r>
              <a:rPr lang="en-US" altLang="ko-KR" sz="1600" b="1" i="1" dirty="0">
                <a:solidFill>
                  <a:schemeClr val="bg1"/>
                </a:solidFill>
              </a:rPr>
              <a:t>/</a:t>
            </a:r>
            <a:r>
              <a:rPr lang="ko-KR" altLang="en-US" sz="1600" b="1" i="1" dirty="0">
                <a:solidFill>
                  <a:schemeClr val="bg1"/>
                </a:solidFill>
              </a:rPr>
              <a:t>삭제</a:t>
            </a:r>
            <a:r>
              <a:rPr lang="en-US" altLang="ko-KR" sz="1600" b="1" i="1" dirty="0">
                <a:solidFill>
                  <a:schemeClr val="bg1"/>
                </a:solidFill>
              </a:rPr>
              <a:t>/</a:t>
            </a:r>
            <a:r>
              <a:rPr lang="ko-KR" altLang="en-US" sz="1600" b="1" i="1" dirty="0">
                <a:solidFill>
                  <a:schemeClr val="bg1"/>
                </a:solidFill>
              </a:rPr>
              <a:t>조회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1600" b="1" i="1" dirty="0">
                <a:solidFill>
                  <a:schemeClr val="bg1"/>
                </a:solidFill>
              </a:rPr>
              <a:t>-</a:t>
            </a:r>
            <a:r>
              <a:rPr lang="ko-KR" altLang="en-US" sz="1600" b="1" i="1" dirty="0">
                <a:solidFill>
                  <a:schemeClr val="bg1"/>
                </a:solidFill>
              </a:rPr>
              <a:t> </a:t>
            </a:r>
            <a:r>
              <a:rPr lang="ko-KR" altLang="en-US" sz="1600" b="1" i="1" dirty="0" err="1">
                <a:solidFill>
                  <a:schemeClr val="bg1"/>
                </a:solidFill>
              </a:rPr>
              <a:t>챌린지</a:t>
            </a:r>
            <a:r>
              <a:rPr lang="ko-KR" altLang="en-US" sz="1600" b="1" i="1" dirty="0">
                <a:solidFill>
                  <a:schemeClr val="bg1"/>
                </a:solidFill>
              </a:rPr>
              <a:t> 관리</a:t>
            </a:r>
          </a:p>
          <a:p>
            <a:pPr algn="l">
              <a:lnSpc>
                <a:spcPct val="150000"/>
              </a:lnSpc>
              <a:defRPr/>
            </a:pPr>
            <a:r>
              <a:rPr lang="ko-KR" altLang="en-US" sz="1600" b="1" i="1" dirty="0">
                <a:solidFill>
                  <a:schemeClr val="bg1"/>
                </a:solidFill>
              </a:rPr>
              <a:t> </a:t>
            </a:r>
            <a:r>
              <a:rPr lang="en-US" altLang="ko-KR" sz="1600" b="1" i="1" dirty="0">
                <a:solidFill>
                  <a:schemeClr val="bg1"/>
                </a:solidFill>
              </a:rPr>
              <a:t>1.</a:t>
            </a:r>
            <a:r>
              <a:rPr lang="ko-KR" altLang="en-US" sz="1600" b="1" i="1" dirty="0">
                <a:solidFill>
                  <a:schemeClr val="bg1"/>
                </a:solidFill>
              </a:rPr>
              <a:t> </a:t>
            </a:r>
            <a:r>
              <a:rPr lang="ko-KR" altLang="en-US" sz="1600" b="1" i="1" dirty="0" err="1">
                <a:solidFill>
                  <a:schemeClr val="bg1"/>
                </a:solidFill>
              </a:rPr>
              <a:t>챌린지</a:t>
            </a:r>
            <a:r>
              <a:rPr lang="ko-KR" altLang="en-US" sz="1600" b="1" i="1" dirty="0">
                <a:solidFill>
                  <a:schemeClr val="bg1"/>
                </a:solidFill>
              </a:rPr>
              <a:t> 조회 </a:t>
            </a:r>
            <a:r>
              <a:rPr lang="en-US" altLang="ko-KR" sz="1600" b="1" i="1" dirty="0">
                <a:solidFill>
                  <a:schemeClr val="bg1"/>
                </a:solidFill>
              </a:rPr>
              <a:t>/</a:t>
            </a:r>
            <a:r>
              <a:rPr lang="ko-KR" altLang="en-US" sz="1600" b="1" i="1" dirty="0">
                <a:solidFill>
                  <a:schemeClr val="bg1"/>
                </a:solidFill>
              </a:rPr>
              <a:t> 수정 </a:t>
            </a:r>
            <a:r>
              <a:rPr lang="en-US" altLang="ko-KR" sz="1600" b="1" i="1" dirty="0">
                <a:solidFill>
                  <a:schemeClr val="bg1"/>
                </a:solidFill>
              </a:rPr>
              <a:t>/</a:t>
            </a:r>
            <a:r>
              <a:rPr lang="ko-KR" altLang="en-US" sz="1600" b="1" i="1" dirty="0">
                <a:solidFill>
                  <a:schemeClr val="bg1"/>
                </a:solidFill>
              </a:rPr>
              <a:t> 삭제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EA3C00-1C5A-D6E3-618F-72040641A995}"/>
              </a:ext>
            </a:extLst>
          </p:cNvPr>
          <p:cNvSpPr txBox="1"/>
          <p:nvPr/>
        </p:nvSpPr>
        <p:spPr>
          <a:xfrm>
            <a:off x="4286758" y="1817100"/>
            <a:ext cx="2924245" cy="485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05. 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고객센터 </a:t>
            </a:r>
            <a:r>
              <a:rPr lang="en-US" altLang="ko-KR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5AF3AC-7687-2E67-0AA9-78EFE6606F26}"/>
              </a:ext>
            </a:extLst>
          </p:cNvPr>
          <p:cNvSpPr txBox="1"/>
          <p:nvPr/>
        </p:nvSpPr>
        <p:spPr>
          <a:xfrm>
            <a:off x="4381430" y="2331450"/>
            <a:ext cx="3571946" cy="40598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i="1" dirty="0">
                <a:solidFill>
                  <a:schemeClr val="bg1"/>
                </a:solidFill>
              </a:rPr>
              <a:t>고객센터 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i="1" dirty="0">
                <a:solidFill>
                  <a:schemeClr val="bg1"/>
                </a:solidFill>
              </a:rPr>
              <a:t>    1. </a:t>
            </a:r>
            <a:r>
              <a:rPr lang="ko-KR" altLang="en-US" sz="1600" b="1" i="1" dirty="0">
                <a:solidFill>
                  <a:schemeClr val="bg1"/>
                </a:solidFill>
              </a:rPr>
              <a:t>공지사항 조회 </a:t>
            </a:r>
            <a:r>
              <a:rPr lang="en-US" altLang="ko-KR" sz="1600" b="1" i="1" dirty="0">
                <a:solidFill>
                  <a:schemeClr val="bg1"/>
                </a:solidFill>
              </a:rPr>
              <a:t>/ </a:t>
            </a:r>
            <a:r>
              <a:rPr lang="ko-KR" altLang="en-US" sz="1600" b="1" i="1" dirty="0">
                <a:solidFill>
                  <a:schemeClr val="bg1"/>
                </a:solidFill>
              </a:rPr>
              <a:t>검색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i="1" dirty="0">
                <a:solidFill>
                  <a:schemeClr val="bg1"/>
                </a:solidFill>
              </a:rPr>
              <a:t>    2. FAQ </a:t>
            </a:r>
            <a:r>
              <a:rPr lang="ko-KR" altLang="en-US" sz="1600" b="1" i="1" dirty="0">
                <a:solidFill>
                  <a:schemeClr val="bg1"/>
                </a:solidFill>
              </a:rPr>
              <a:t>카테고리 별 조회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b="1" i="1" dirty="0">
                <a:solidFill>
                  <a:schemeClr val="bg1"/>
                </a:solidFill>
              </a:rPr>
              <a:t>    </a:t>
            </a:r>
            <a:r>
              <a:rPr lang="en-US" altLang="ko-KR" sz="1600" b="1" i="1" dirty="0">
                <a:solidFill>
                  <a:schemeClr val="bg1"/>
                </a:solidFill>
              </a:rPr>
              <a:t>3. </a:t>
            </a:r>
            <a:r>
              <a:rPr lang="ko-KR" altLang="en-US" sz="1600" b="1" i="1" dirty="0">
                <a:solidFill>
                  <a:schemeClr val="bg1"/>
                </a:solidFill>
              </a:rPr>
              <a:t>일대일 문의 등록 </a:t>
            </a:r>
            <a:r>
              <a:rPr lang="en-US" altLang="ko-KR" sz="1600" b="1" i="1" dirty="0">
                <a:solidFill>
                  <a:schemeClr val="bg1"/>
                </a:solidFill>
              </a:rPr>
              <a:t>/ </a:t>
            </a:r>
            <a:r>
              <a:rPr lang="ko-KR" altLang="en-US" sz="1600" b="1" i="1" dirty="0">
                <a:solidFill>
                  <a:schemeClr val="bg1"/>
                </a:solidFill>
              </a:rPr>
              <a:t>조회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i="1" dirty="0">
                <a:solidFill>
                  <a:schemeClr val="bg1"/>
                </a:solidFill>
              </a:rPr>
              <a:t>- </a:t>
            </a:r>
            <a:r>
              <a:rPr lang="ko-KR" altLang="en-US" sz="1600" b="1" i="1" dirty="0" err="1">
                <a:solidFill>
                  <a:schemeClr val="bg1"/>
                </a:solidFill>
              </a:rPr>
              <a:t>챌린지</a:t>
            </a:r>
            <a:r>
              <a:rPr lang="ko-KR" altLang="en-US" sz="1600" b="1" i="1" dirty="0">
                <a:solidFill>
                  <a:schemeClr val="bg1"/>
                </a:solidFill>
              </a:rPr>
              <a:t> 리뷰 등록 </a:t>
            </a:r>
            <a:r>
              <a:rPr lang="en-US" altLang="ko-KR" sz="1600" b="1" i="1" dirty="0">
                <a:solidFill>
                  <a:schemeClr val="bg1"/>
                </a:solidFill>
              </a:rPr>
              <a:t>/ </a:t>
            </a:r>
            <a:r>
              <a:rPr lang="ko-KR" altLang="en-US" sz="1600" b="1" i="1" dirty="0">
                <a:solidFill>
                  <a:schemeClr val="bg1"/>
                </a:solidFill>
              </a:rPr>
              <a:t>조회</a:t>
            </a:r>
            <a:endParaRPr lang="en-US" altLang="ko-KR" sz="1600" b="1" i="1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600" b="1" i="1" dirty="0">
              <a:solidFill>
                <a:schemeClr val="bg1"/>
              </a:solidFill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A154A43D-4D8D-7CEF-6233-92034C10E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2897"/>
          <a:stretch/>
        </p:blipFill>
        <p:spPr>
          <a:xfrm>
            <a:off x="8160326" y="2676525"/>
            <a:ext cx="4007104" cy="454721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B405264-E739-C6EC-52C0-AF284A9A1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8747" y="4670612"/>
            <a:ext cx="1658675" cy="165867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7AF7BAA3-4AA7-E06E-9D94-F0435481D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3081" y="1883584"/>
            <a:ext cx="385880" cy="38588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7F7C1A5-F24E-C5F1-97ED-CF505B0299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8770" y="4730224"/>
            <a:ext cx="1565316" cy="1565316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98F007A-D55B-D8CB-2FB8-171042EE35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7035" y="1853468"/>
            <a:ext cx="344632" cy="3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15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2555</TotalTime>
  <Words>3729</Words>
  <Application>Microsoft Office PowerPoint</Application>
  <PresentationFormat>와이드스크린</PresentationFormat>
  <Paragraphs>611</Paragraphs>
  <Slides>80</Slides>
  <Notes>75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1" baseType="lpstr">
      <vt:lpstr>Office 테마</vt:lpstr>
      <vt:lpstr> 챌린저스  ;</vt:lpstr>
      <vt:lpstr>목차</vt:lpstr>
      <vt:lpstr>챌린저스 소개</vt:lpstr>
      <vt:lpstr>챌린저스를 소개합니다!</vt:lpstr>
      <vt:lpstr>챌린저스를 소개합니다!</vt:lpstr>
      <vt:lpstr>챌린저스를 소개합니다!</vt:lpstr>
      <vt:lpstr>주요 기능 설명</vt:lpstr>
      <vt:lpstr>이러한 기능을 구현했습니다.</vt:lpstr>
      <vt:lpstr>이러한 기능을 구현했습니다.</vt:lpstr>
      <vt:lpstr>각 페이지 기능 설명</vt:lpstr>
      <vt:lpstr>01. 로그인, 마이페이지-회원가입</vt:lpstr>
      <vt:lpstr>01. 로그인, 마이페이지-회원가입</vt:lpstr>
      <vt:lpstr>01. 로그인, 마이페이지-로그인</vt:lpstr>
      <vt:lpstr>01. 로그인, 마이페이지-로그인</vt:lpstr>
      <vt:lpstr>01. 로그인, 마이페이지-카카오로그인</vt:lpstr>
      <vt:lpstr>01. 로그인, 마이페이지-아이디 찾기</vt:lpstr>
      <vt:lpstr>01. 로그인, 마이페이지-비밀번호 찾기</vt:lpstr>
      <vt:lpstr>01. 로그인, 마이페이지-비밀번호 찾기</vt:lpstr>
      <vt:lpstr>01. 로그인, 마이페이지-비밀번호 찾기</vt:lpstr>
      <vt:lpstr>01. 로그인, 마이페이지-회원 정보 조회/ 수정</vt:lpstr>
      <vt:lpstr>01. 로그인, 마이페이지-회원 정보 조회/ 수정</vt:lpstr>
      <vt:lpstr>01. 로그인, 마이페이지- 나의 챌린지</vt:lpstr>
      <vt:lpstr>01. 로그인, 마이페이지- 나의 챌린지</vt:lpstr>
      <vt:lpstr>01. 로그인, 마이페이지-나의 예치금</vt:lpstr>
      <vt:lpstr>01. 로그인, 마이페이지-나의 레벨</vt:lpstr>
      <vt:lpstr>02. 챌린지 개설 / 참가-1</vt:lpstr>
      <vt:lpstr>02. 챌린지 개설 / 참가-2</vt:lpstr>
      <vt:lpstr>02. 챌린지 개설 / 참가-3</vt:lpstr>
      <vt:lpstr>02. 챌린지 개설 / 참가-4</vt:lpstr>
      <vt:lpstr>02. 챌린지 개설 / 참가-5</vt:lpstr>
      <vt:lpstr>02. 챌린지 개설 / 참가-6</vt:lpstr>
      <vt:lpstr>02. 챌린지 개설 / 참가-7</vt:lpstr>
      <vt:lpstr>02. 챌린지 개설 / 참가-8</vt:lpstr>
      <vt:lpstr>02. 챌린지 개설 / 참가-9</vt:lpstr>
      <vt:lpstr>02. 챌린지 개설 / 참가-10</vt:lpstr>
      <vt:lpstr>02. 챌린지 개설 / 참가-11</vt:lpstr>
      <vt:lpstr>02. 챌린지 개설 / 참가-12</vt:lpstr>
      <vt:lpstr>02. 챌린지 개설 / 참가-13</vt:lpstr>
      <vt:lpstr>02. 챌린지 개설 / 참가-14</vt:lpstr>
      <vt:lpstr>02. 챌린지 개설 / 참가-15</vt:lpstr>
      <vt:lpstr>02. 챌린지 개설 / 참가-16</vt:lpstr>
      <vt:lpstr>02. 챌린지 개설 / 참가-17</vt:lpstr>
      <vt:lpstr>02. 챌린지 개설 / 참가-18</vt:lpstr>
      <vt:lpstr>03. 챌린지 조회 / 검색-1</vt:lpstr>
      <vt:lpstr>03. 챌린지 조회 / 검색-2</vt:lpstr>
      <vt:lpstr>03. 챌린지 조회 / 검색-3</vt:lpstr>
      <vt:lpstr>03. 챌린지 조회 / 검색-4</vt:lpstr>
      <vt:lpstr>03. 챌린지 조회 / 검색-5</vt:lpstr>
      <vt:lpstr>03. 챌린지 조회 / 검색-6</vt:lpstr>
      <vt:lpstr>03. 챌린지 조회 / 검색-7</vt:lpstr>
      <vt:lpstr>03. 챌린지 조회 / 검색-8</vt:lpstr>
      <vt:lpstr>04. 관리자 페이지 - 메인</vt:lpstr>
      <vt:lpstr>04. 관리자 페이지 - 회원관리</vt:lpstr>
      <vt:lpstr>04. 관리자 페이지 - 카테고리</vt:lpstr>
      <vt:lpstr>04. 관리자 페이지 - FAQ</vt:lpstr>
      <vt:lpstr>04. 관리자 페이지 - 1:1 문의</vt:lpstr>
      <vt:lpstr>04. 관리자 페이지–챌린지 관리</vt:lpstr>
      <vt:lpstr>05. 고객센터 - 공지사항</vt:lpstr>
      <vt:lpstr>05. 고객센터 - 공지사항</vt:lpstr>
      <vt:lpstr>05. 고객센터 - FAQ</vt:lpstr>
      <vt:lpstr>05. 고객센터 - FAQ</vt:lpstr>
      <vt:lpstr>05. 고객센터 - 일대일문의</vt:lpstr>
      <vt:lpstr>05. 고객센터 - 일대일문의</vt:lpstr>
      <vt:lpstr>05. 고객센터 - 일대일문의</vt:lpstr>
      <vt:lpstr>05. 고객센터 - 일대일문의</vt:lpstr>
      <vt:lpstr>05. 고객센터 – 리뷰 조회</vt:lpstr>
      <vt:lpstr>05. 고객센터 – 리뷰 상세 조회</vt:lpstr>
      <vt:lpstr>05. 고객센터 /리뷰 등록</vt:lpstr>
      <vt:lpstr>05. 고객센터 /리뷰 등록</vt:lpstr>
      <vt:lpstr>DB 설계</vt:lpstr>
      <vt:lpstr>DB 설계</vt:lpstr>
      <vt:lpstr>역할 분담</vt:lpstr>
      <vt:lpstr>역할 분담</vt:lpstr>
      <vt:lpstr>개발 일정</vt:lpstr>
      <vt:lpstr>개발 일정 – 10/18~11/14(약 4주 간)</vt:lpstr>
      <vt:lpstr>개발 환경</vt:lpstr>
      <vt:lpstr>개발 환경</vt:lpstr>
      <vt:lpstr>프로그램 시연</vt:lpstr>
      <vt:lpstr>review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; 챌린저스</dc:title>
  <dc:creator>박 지수</dc:creator>
  <cp:lastModifiedBy>허정연</cp:lastModifiedBy>
  <cp:revision>130</cp:revision>
  <dcterms:created xsi:type="dcterms:W3CDTF">2022-11-11T02:29:15Z</dcterms:created>
  <dcterms:modified xsi:type="dcterms:W3CDTF">2022-11-14T11:59:17Z</dcterms:modified>
</cp:coreProperties>
</file>